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</p:sldIdLst>
  <p:sldSz cy="6858000" cx="12188825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slide" Target="slides/slide39.xml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bg-BG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bg-BG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Сега малко за Ethereum.</a:t>
            </a:r>
            <a:endParaRPr/>
          </a:p>
        </p:txBody>
      </p:sp>
      <p:sp>
        <p:nvSpPr>
          <p:cNvPr id="261" name="Google Shape;261;p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bg-BG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bg-BG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Причината за този рязък скок са децентрализираните приложения.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b="0" i="0" lang="bg-BG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Те са като сървър с 100% uptime, и никой не може да отиде и да ръгне флашката та да счупи нещата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bg-BG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9336c9c13_0_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9336c9c1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g29336c9c13_0_4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996b3a17e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996b3a17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g2996b3a17e_0_1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bac34c057_0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bac34c05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g2bac34c057_0_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9336c9c13_0_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9336c9c13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29336c9c13_0_9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996b3a17e_0_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2996b3a17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g2996b3a17e_0_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29336c9c13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29336c9c1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g29336c9c13_0_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996b3a17e_0_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2996b3a17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g2996b3a17e_0_2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996b3a17e_0_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2996b3a17e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g2996b3a17e_0_3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9336c9c13_0_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9336c9c13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g29336c9c13_0_7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9336c9c13_0_7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29336c9c13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g29336c9c13_0_7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29336c9c13_0_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29336c9c13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g29336c9c13_0_8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9336c9c13_0_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9336c9c1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29336c9c13_0_2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9336c9c13_0_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29336c9c13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g29336c9c13_0_8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29336c9c1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g29336c9c13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2996b3a17e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2996b3a17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g2996b3a17e_0_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f0d718fd1_0_1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f0d718fd1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g3f0d718fd1_0_1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3f0d718fd1_0_1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3f0d718fd1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g3f0d718fd1_0_13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40c30d492c_1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40c30d492c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g40c30d492c_1_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40c30d492c_1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40c30d492c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g40c30d492c_1_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40c30d492c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40c30d492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g40c30d492c_1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f0d718fd1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g3f0d718fd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bg-BG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Проблемът с централизираните банки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g3f0d718fd1_0_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bg-BG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f0d718fd1_0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g3f0d718fd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bg-BG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Контролът отива в ръцете на потребителите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g3f0d718fd1_0_1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bg-BG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f0d718fd1_0_1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f0d718fd1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3f0d718fd1_0_13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bg-BG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Платформа за създаване и изпълнение на блокчейн приложения, които обикновено биха изисквали чисто нов блокчейн и мрежа.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2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bg-BG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996b3a17e_0_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996b3a17e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g2996b3a17e_0_4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2"/>
          <p:cNvGrpSpPr/>
          <p:nvPr/>
        </p:nvGrpSpPr>
        <p:grpSpPr>
          <a:xfrm>
            <a:off x="7516443" y="4145281"/>
            <a:ext cx="4686117" cy="2731406"/>
            <a:chOff x="5638800" y="3108960"/>
            <a:chExt cx="3515503" cy="2048555"/>
          </a:xfrm>
        </p:grpSpPr>
        <p:cxnSp>
          <p:nvCxnSpPr>
            <p:cNvPr id="21" name="Google Shape;21;p2"/>
            <p:cNvCxnSpPr/>
            <p:nvPr/>
          </p:nvCxnSpPr>
          <p:spPr>
            <a:xfrm flipH="1" rot="10800000">
              <a:off x="5638800" y="3108960"/>
              <a:ext cx="3515503" cy="2037116"/>
            </a:xfrm>
            <a:prstGeom prst="straightConnector1">
              <a:avLst/>
            </a:prstGeom>
            <a:noFill/>
            <a:ln cap="flat" cmpd="sng" w="38100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" name="Google Shape;22;p2"/>
            <p:cNvCxnSpPr/>
            <p:nvPr/>
          </p:nvCxnSpPr>
          <p:spPr>
            <a:xfrm flipH="1" rot="10800000">
              <a:off x="6004643" y="3333750"/>
              <a:ext cx="3149660" cy="1823765"/>
            </a:xfrm>
            <a:prstGeom prst="straightConnector1">
              <a:avLst/>
            </a:prstGeom>
            <a:noFill/>
            <a:ln cap="flat" cmpd="sng" w="28575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" name="Google Shape;23;p2"/>
            <p:cNvCxnSpPr/>
            <p:nvPr/>
          </p:nvCxnSpPr>
          <p:spPr>
            <a:xfrm flipH="1" rot="10800000">
              <a:off x="6388342" y="3549891"/>
              <a:ext cx="2765961" cy="1600149"/>
            </a:xfrm>
            <a:prstGeom prst="straightConnector1">
              <a:avLst/>
            </a:prstGeom>
            <a:noFill/>
            <a:ln cap="flat" cmpd="sng" w="25400">
              <a:solidFill>
                <a:srgbClr val="004C4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24" name="Google Shape;24;p2"/>
          <p:cNvGrpSpPr/>
          <p:nvPr/>
        </p:nvGrpSpPr>
        <p:grpSpPr>
          <a:xfrm>
            <a:off x="-8915" y="6057149"/>
            <a:ext cx="5498725" cy="820207"/>
            <a:chOff x="-6689" y="4553748"/>
            <a:chExt cx="4125119" cy="615155"/>
          </a:xfrm>
        </p:grpSpPr>
        <p:sp>
          <p:nvSpPr>
            <p:cNvPr id="25" name="Google Shape;25;p2"/>
            <p:cNvSpPr/>
            <p:nvPr/>
          </p:nvSpPr>
          <p:spPr>
            <a:xfrm rot="-5400000">
              <a:off x="1754302" y="2802395"/>
              <a:ext cx="612775" cy="4115481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120000" y="92735"/>
                  </a:lnTo>
                  <a:lnTo>
                    <a:pt x="120000" y="0"/>
                  </a:lnTo>
                </a:path>
              </a:pathLst>
            </a:custGeom>
            <a:noFill/>
            <a:ln cap="flat" cmpd="sng" w="38100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 rot="-5400000">
              <a:off x="1604659" y="3152814"/>
              <a:ext cx="410751" cy="3621427"/>
            </a:xfrm>
            <a:custGeom>
              <a:rect b="b" l="l" r="r" t="t"/>
              <a:pathLst>
                <a:path extrusionOk="0" h="120000" w="120000">
                  <a:moveTo>
                    <a:pt x="0" y="119999"/>
                  </a:moveTo>
                  <a:lnTo>
                    <a:pt x="120000" y="99350"/>
                  </a:lnTo>
                  <a:cubicBezTo>
                    <a:pt x="119885" y="68437"/>
                    <a:pt x="118711" y="30912"/>
                    <a:pt x="118596" y="0"/>
                  </a:cubicBezTo>
                </a:path>
              </a:pathLst>
            </a:custGeom>
            <a:noFill/>
            <a:ln cap="flat" cmpd="sng" w="28575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 rot="-5400000">
              <a:off x="1462308" y="3453376"/>
              <a:ext cx="241768" cy="3179761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118585" y="106399"/>
                  </a:lnTo>
                  <a:cubicBezTo>
                    <a:pt x="118454" y="73489"/>
                    <a:pt x="120124" y="32910"/>
                    <a:pt x="119993" y="0"/>
                  </a:cubicBezTo>
                </a:path>
              </a:pathLst>
            </a:custGeom>
            <a:noFill/>
            <a:ln cap="flat" cmpd="sng" w="25400">
              <a:solidFill>
                <a:srgbClr val="004C4C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" name="Google Shape;28;p2"/>
          <p:cNvSpPr txBox="1"/>
          <p:nvPr>
            <p:ph type="ctrTitle"/>
          </p:nvPr>
        </p:nvSpPr>
        <p:spPr>
          <a:xfrm>
            <a:off x="1625176" y="584200"/>
            <a:ext cx="8735325" cy="200025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alibri"/>
              <a:buNone/>
              <a:defRPr b="0" i="0" sz="5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625176" y="2616200"/>
            <a:ext cx="8735325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2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2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2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1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0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0" name="Google Shape;90;p11"/>
          <p:cNvSpPr txBox="1"/>
          <p:nvPr>
            <p:ph idx="1" type="body"/>
          </p:nvPr>
        </p:nvSpPr>
        <p:spPr>
          <a:xfrm rot="5400000">
            <a:off x="4167998" y="-1247317"/>
            <a:ext cx="4462272" cy="103605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0519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1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1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" name="Google Shape;93;p11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2"/>
          <p:cNvSpPr txBox="1"/>
          <p:nvPr>
            <p:ph type="title"/>
          </p:nvPr>
        </p:nvSpPr>
        <p:spPr>
          <a:xfrm rot="5400000">
            <a:off x="7414141" y="2006957"/>
            <a:ext cx="5588000" cy="274248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0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6" name="Google Shape;96;p12"/>
          <p:cNvSpPr txBox="1"/>
          <p:nvPr>
            <p:ph idx="1" type="body"/>
          </p:nvPr>
        </p:nvSpPr>
        <p:spPr>
          <a:xfrm rot="5400000">
            <a:off x="2132316" y="-329234"/>
            <a:ext cx="5588000" cy="741486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0519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" name="Google Shape;97;p12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" name="Google Shape;98;p12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" name="Google Shape;99;p12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14"/>
          <p:cNvGrpSpPr/>
          <p:nvPr/>
        </p:nvGrpSpPr>
        <p:grpSpPr>
          <a:xfrm>
            <a:off x="7516521" y="4145332"/>
            <a:ext cx="4686219" cy="2731183"/>
            <a:chOff x="5638800" y="3109076"/>
            <a:chExt cx="3515543" cy="2048439"/>
          </a:xfrm>
        </p:grpSpPr>
        <p:cxnSp>
          <p:nvCxnSpPr>
            <p:cNvPr id="112" name="Google Shape;112;p14"/>
            <p:cNvCxnSpPr/>
            <p:nvPr/>
          </p:nvCxnSpPr>
          <p:spPr>
            <a:xfrm flipH="1" rot="10800000">
              <a:off x="5638800" y="3109076"/>
              <a:ext cx="3515400" cy="2037000"/>
            </a:xfrm>
            <a:prstGeom prst="straightConnector1">
              <a:avLst/>
            </a:prstGeom>
            <a:noFill/>
            <a:ln cap="flat" cmpd="sng" w="38100">
              <a:solidFill>
                <a:srgbClr val="00727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  <p:cxnSp>
          <p:nvCxnSpPr>
            <p:cNvPr id="113" name="Google Shape;113;p14"/>
            <p:cNvCxnSpPr/>
            <p:nvPr/>
          </p:nvCxnSpPr>
          <p:spPr>
            <a:xfrm flipH="1" rot="10800000">
              <a:off x="6004643" y="3333815"/>
              <a:ext cx="3149700" cy="1823700"/>
            </a:xfrm>
            <a:prstGeom prst="straightConnector1">
              <a:avLst/>
            </a:prstGeom>
            <a:noFill/>
            <a:ln cap="flat" cmpd="sng" w="28575">
              <a:solidFill>
                <a:srgbClr val="00727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  <p:cxnSp>
          <p:nvCxnSpPr>
            <p:cNvPr id="114" name="Google Shape;114;p14"/>
            <p:cNvCxnSpPr/>
            <p:nvPr/>
          </p:nvCxnSpPr>
          <p:spPr>
            <a:xfrm flipH="1" rot="10800000">
              <a:off x="6388342" y="3549840"/>
              <a:ext cx="2766000" cy="1600200"/>
            </a:xfrm>
            <a:prstGeom prst="straightConnector1">
              <a:avLst/>
            </a:prstGeom>
            <a:noFill/>
            <a:ln cap="flat" cmpd="sng" w="25400">
              <a:solidFill>
                <a:srgbClr val="004C4C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  <p:grpSp>
        <p:nvGrpSpPr>
          <p:cNvPr id="115" name="Google Shape;115;p14"/>
          <p:cNvGrpSpPr/>
          <p:nvPr/>
        </p:nvGrpSpPr>
        <p:grpSpPr>
          <a:xfrm>
            <a:off x="-8915" y="6056828"/>
            <a:ext cx="5498675" cy="820353"/>
            <a:chOff x="-6689" y="4553623"/>
            <a:chExt cx="4125038" cy="615280"/>
          </a:xfrm>
        </p:grpSpPr>
        <p:sp>
          <p:nvSpPr>
            <p:cNvPr id="116" name="Google Shape;116;p14"/>
            <p:cNvSpPr/>
            <p:nvPr/>
          </p:nvSpPr>
          <p:spPr>
            <a:xfrm rot="-5400000">
              <a:off x="1754199" y="2802373"/>
              <a:ext cx="612900" cy="4115400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120000" y="92735"/>
                  </a:lnTo>
                  <a:lnTo>
                    <a:pt x="120000" y="0"/>
                  </a:lnTo>
                </a:path>
              </a:pathLst>
            </a:custGeom>
            <a:noFill/>
            <a:ln cap="flat" cmpd="sng" w="38100">
              <a:solidFill>
                <a:srgbClr val="00727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4"/>
            <p:cNvSpPr/>
            <p:nvPr/>
          </p:nvSpPr>
          <p:spPr>
            <a:xfrm rot="-5400000">
              <a:off x="1604621" y="3152903"/>
              <a:ext cx="410700" cy="3621300"/>
            </a:xfrm>
            <a:custGeom>
              <a:rect b="b" l="l" r="r" t="t"/>
              <a:pathLst>
                <a:path extrusionOk="0" h="120000" w="120000">
                  <a:moveTo>
                    <a:pt x="0" y="119999"/>
                  </a:moveTo>
                  <a:lnTo>
                    <a:pt x="120000" y="99350"/>
                  </a:lnTo>
                  <a:cubicBezTo>
                    <a:pt x="119885" y="68437"/>
                    <a:pt x="118711" y="30912"/>
                    <a:pt x="118596" y="0"/>
                  </a:cubicBezTo>
                </a:path>
              </a:pathLst>
            </a:custGeom>
            <a:noFill/>
            <a:ln cap="flat" cmpd="sng" w="28575">
              <a:solidFill>
                <a:srgbClr val="00727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4"/>
            <p:cNvSpPr/>
            <p:nvPr/>
          </p:nvSpPr>
          <p:spPr>
            <a:xfrm rot="-5400000">
              <a:off x="1462262" y="3453391"/>
              <a:ext cx="241800" cy="3179700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118585" y="106399"/>
                  </a:lnTo>
                  <a:cubicBezTo>
                    <a:pt x="118454" y="73489"/>
                    <a:pt x="120124" y="32910"/>
                    <a:pt x="119993" y="0"/>
                  </a:cubicBezTo>
                </a:path>
              </a:pathLst>
            </a:custGeom>
            <a:noFill/>
            <a:ln cap="flat" cmpd="sng" w="25400">
              <a:solidFill>
                <a:srgbClr val="004C4C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9" name="Google Shape;119;p14"/>
          <p:cNvSpPr txBox="1"/>
          <p:nvPr>
            <p:ph type="ctrTitle"/>
          </p:nvPr>
        </p:nvSpPr>
        <p:spPr>
          <a:xfrm>
            <a:off x="1625176" y="584200"/>
            <a:ext cx="8735400" cy="200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5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0" name="Google Shape;120;p14"/>
          <p:cNvSpPr txBox="1"/>
          <p:nvPr>
            <p:ph idx="1" type="subTitle"/>
          </p:nvPr>
        </p:nvSpPr>
        <p:spPr>
          <a:xfrm>
            <a:off x="1625176" y="2616200"/>
            <a:ext cx="8735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" name="Google Shape;121;p14"/>
          <p:cNvSpPr txBox="1"/>
          <p:nvPr>
            <p:ph idx="10" type="dt"/>
          </p:nvPr>
        </p:nvSpPr>
        <p:spPr>
          <a:xfrm>
            <a:off x="1218882" y="6356352"/>
            <a:ext cx="223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" name="Google Shape;122;p14"/>
          <p:cNvSpPr txBox="1"/>
          <p:nvPr>
            <p:ph idx="11" type="ftr"/>
          </p:nvPr>
        </p:nvSpPr>
        <p:spPr>
          <a:xfrm>
            <a:off x="3453501" y="6356352"/>
            <a:ext cx="5281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" name="Google Shape;123;p14"/>
          <p:cNvSpPr txBox="1"/>
          <p:nvPr>
            <p:ph idx="12" type="sldNum"/>
          </p:nvPr>
        </p:nvSpPr>
        <p:spPr>
          <a:xfrm>
            <a:off x="10563649" y="6356352"/>
            <a:ext cx="1015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5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6" name="Google Shape;126;p15"/>
          <p:cNvSpPr txBox="1"/>
          <p:nvPr>
            <p:ph idx="1" type="body"/>
          </p:nvPr>
        </p:nvSpPr>
        <p:spPr>
          <a:xfrm>
            <a:off x="1218883" y="1701797"/>
            <a:ext cx="10360500" cy="44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0519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" name="Google Shape;127;p15"/>
          <p:cNvSpPr txBox="1"/>
          <p:nvPr>
            <p:ph idx="10" type="dt"/>
          </p:nvPr>
        </p:nvSpPr>
        <p:spPr>
          <a:xfrm>
            <a:off x="1218882" y="6356352"/>
            <a:ext cx="223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1" type="ftr"/>
          </p:nvPr>
        </p:nvSpPr>
        <p:spPr>
          <a:xfrm>
            <a:off x="3453501" y="6356352"/>
            <a:ext cx="5281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" name="Google Shape;129;p15"/>
          <p:cNvSpPr txBox="1"/>
          <p:nvPr>
            <p:ph idx="12" type="sldNum"/>
          </p:nvPr>
        </p:nvSpPr>
        <p:spPr>
          <a:xfrm>
            <a:off x="10563649" y="6356352"/>
            <a:ext cx="1015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6"/>
          <p:cNvGrpSpPr/>
          <p:nvPr/>
        </p:nvGrpSpPr>
        <p:grpSpPr>
          <a:xfrm>
            <a:off x="7516521" y="4145332"/>
            <a:ext cx="4686219" cy="2731183"/>
            <a:chOff x="5638800" y="3109076"/>
            <a:chExt cx="3515543" cy="2048439"/>
          </a:xfrm>
        </p:grpSpPr>
        <p:cxnSp>
          <p:nvCxnSpPr>
            <p:cNvPr id="132" name="Google Shape;132;p16"/>
            <p:cNvCxnSpPr/>
            <p:nvPr/>
          </p:nvCxnSpPr>
          <p:spPr>
            <a:xfrm flipH="1" rot="10800000">
              <a:off x="5638800" y="3109076"/>
              <a:ext cx="3515400" cy="2037000"/>
            </a:xfrm>
            <a:prstGeom prst="straightConnector1">
              <a:avLst/>
            </a:prstGeom>
            <a:noFill/>
            <a:ln cap="flat" cmpd="sng" w="38100">
              <a:solidFill>
                <a:srgbClr val="00727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  <p:cxnSp>
          <p:nvCxnSpPr>
            <p:cNvPr id="133" name="Google Shape;133;p16"/>
            <p:cNvCxnSpPr/>
            <p:nvPr/>
          </p:nvCxnSpPr>
          <p:spPr>
            <a:xfrm flipH="1" rot="10800000">
              <a:off x="6004643" y="3333815"/>
              <a:ext cx="3149700" cy="1823700"/>
            </a:xfrm>
            <a:prstGeom prst="straightConnector1">
              <a:avLst/>
            </a:prstGeom>
            <a:noFill/>
            <a:ln cap="flat" cmpd="sng" w="28575">
              <a:solidFill>
                <a:srgbClr val="00727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  <p:cxnSp>
          <p:nvCxnSpPr>
            <p:cNvPr id="134" name="Google Shape;134;p16"/>
            <p:cNvCxnSpPr/>
            <p:nvPr/>
          </p:nvCxnSpPr>
          <p:spPr>
            <a:xfrm flipH="1" rot="10800000">
              <a:off x="6388342" y="3549840"/>
              <a:ext cx="2766000" cy="1600200"/>
            </a:xfrm>
            <a:prstGeom prst="straightConnector1">
              <a:avLst/>
            </a:prstGeom>
            <a:noFill/>
            <a:ln cap="flat" cmpd="sng" w="25400">
              <a:solidFill>
                <a:srgbClr val="004C4C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  <p:sp>
        <p:nvSpPr>
          <p:cNvPr id="135" name="Google Shape;135;p16"/>
          <p:cNvSpPr txBox="1"/>
          <p:nvPr>
            <p:ph type="title"/>
          </p:nvPr>
        </p:nvSpPr>
        <p:spPr>
          <a:xfrm>
            <a:off x="1625177" y="2209801"/>
            <a:ext cx="8938500" cy="276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5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6" name="Google Shape;136;p16"/>
          <p:cNvSpPr txBox="1"/>
          <p:nvPr>
            <p:ph idx="1" type="body"/>
          </p:nvPr>
        </p:nvSpPr>
        <p:spPr>
          <a:xfrm>
            <a:off x="1625176" y="4951266"/>
            <a:ext cx="7069500" cy="12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" name="Google Shape;137;p16"/>
          <p:cNvSpPr txBox="1"/>
          <p:nvPr>
            <p:ph idx="10" type="dt"/>
          </p:nvPr>
        </p:nvSpPr>
        <p:spPr>
          <a:xfrm>
            <a:off x="1218882" y="6356352"/>
            <a:ext cx="223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" name="Google Shape;138;p16"/>
          <p:cNvSpPr txBox="1"/>
          <p:nvPr>
            <p:ph idx="11" type="ftr"/>
          </p:nvPr>
        </p:nvSpPr>
        <p:spPr>
          <a:xfrm>
            <a:off x="3453501" y="6356352"/>
            <a:ext cx="5281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" name="Google Shape;139;p16"/>
          <p:cNvSpPr txBox="1"/>
          <p:nvPr>
            <p:ph idx="12" type="sldNum"/>
          </p:nvPr>
        </p:nvSpPr>
        <p:spPr>
          <a:xfrm>
            <a:off x="10563649" y="6356352"/>
            <a:ext cx="1015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7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42" name="Google Shape;142;p17"/>
          <p:cNvSpPr txBox="1"/>
          <p:nvPr>
            <p:ph idx="1" type="body"/>
          </p:nvPr>
        </p:nvSpPr>
        <p:spPr>
          <a:xfrm>
            <a:off x="1218883" y="1706880"/>
            <a:ext cx="5078700" cy="44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0519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Google Shape;143;p17"/>
          <p:cNvSpPr txBox="1"/>
          <p:nvPr>
            <p:ph idx="2" type="body"/>
          </p:nvPr>
        </p:nvSpPr>
        <p:spPr>
          <a:xfrm>
            <a:off x="6500707" y="1706880"/>
            <a:ext cx="5078700" cy="44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0519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17"/>
          <p:cNvSpPr txBox="1"/>
          <p:nvPr>
            <p:ph idx="10" type="dt"/>
          </p:nvPr>
        </p:nvSpPr>
        <p:spPr>
          <a:xfrm>
            <a:off x="1218882" y="6356352"/>
            <a:ext cx="223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" name="Google Shape;145;p17"/>
          <p:cNvSpPr txBox="1"/>
          <p:nvPr>
            <p:ph idx="11" type="ftr"/>
          </p:nvPr>
        </p:nvSpPr>
        <p:spPr>
          <a:xfrm>
            <a:off x="3453501" y="6356352"/>
            <a:ext cx="5281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17"/>
          <p:cNvSpPr txBox="1"/>
          <p:nvPr>
            <p:ph idx="12" type="sldNum"/>
          </p:nvPr>
        </p:nvSpPr>
        <p:spPr>
          <a:xfrm>
            <a:off x="10563649" y="6356352"/>
            <a:ext cx="1015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8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49" name="Google Shape;149;p18"/>
          <p:cNvSpPr txBox="1"/>
          <p:nvPr>
            <p:ph idx="1" type="body"/>
          </p:nvPr>
        </p:nvSpPr>
        <p:spPr>
          <a:xfrm>
            <a:off x="1218883" y="1701800"/>
            <a:ext cx="5082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18"/>
          <p:cNvSpPr txBox="1"/>
          <p:nvPr>
            <p:ph idx="2" type="body"/>
          </p:nvPr>
        </p:nvSpPr>
        <p:spPr>
          <a:xfrm>
            <a:off x="1218883" y="2717800"/>
            <a:ext cx="5078700" cy="3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0519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" name="Google Shape;151;p18"/>
          <p:cNvSpPr txBox="1"/>
          <p:nvPr>
            <p:ph idx="3" type="body"/>
          </p:nvPr>
        </p:nvSpPr>
        <p:spPr>
          <a:xfrm>
            <a:off x="6496644" y="1701800"/>
            <a:ext cx="5082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" name="Google Shape;152;p18"/>
          <p:cNvSpPr txBox="1"/>
          <p:nvPr>
            <p:ph idx="4" type="body"/>
          </p:nvPr>
        </p:nvSpPr>
        <p:spPr>
          <a:xfrm>
            <a:off x="6500707" y="2717800"/>
            <a:ext cx="5078700" cy="3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0519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" name="Google Shape;153;p18"/>
          <p:cNvSpPr txBox="1"/>
          <p:nvPr>
            <p:ph idx="10" type="dt"/>
          </p:nvPr>
        </p:nvSpPr>
        <p:spPr>
          <a:xfrm>
            <a:off x="1218882" y="6356352"/>
            <a:ext cx="223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" name="Google Shape;154;p18"/>
          <p:cNvSpPr txBox="1"/>
          <p:nvPr>
            <p:ph idx="11" type="ftr"/>
          </p:nvPr>
        </p:nvSpPr>
        <p:spPr>
          <a:xfrm>
            <a:off x="3453501" y="6356352"/>
            <a:ext cx="5281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" name="Google Shape;155;p18"/>
          <p:cNvSpPr txBox="1"/>
          <p:nvPr>
            <p:ph idx="12" type="sldNum"/>
          </p:nvPr>
        </p:nvSpPr>
        <p:spPr>
          <a:xfrm>
            <a:off x="10563649" y="6356352"/>
            <a:ext cx="1015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58" name="Google Shape;158;p19"/>
          <p:cNvSpPr txBox="1"/>
          <p:nvPr>
            <p:ph idx="10" type="dt"/>
          </p:nvPr>
        </p:nvSpPr>
        <p:spPr>
          <a:xfrm>
            <a:off x="1218882" y="6356352"/>
            <a:ext cx="223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" name="Google Shape;159;p19"/>
          <p:cNvSpPr txBox="1"/>
          <p:nvPr>
            <p:ph idx="11" type="ftr"/>
          </p:nvPr>
        </p:nvSpPr>
        <p:spPr>
          <a:xfrm>
            <a:off x="3453501" y="6356352"/>
            <a:ext cx="5281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" name="Google Shape;160;p19"/>
          <p:cNvSpPr txBox="1"/>
          <p:nvPr>
            <p:ph idx="12" type="sldNum"/>
          </p:nvPr>
        </p:nvSpPr>
        <p:spPr>
          <a:xfrm>
            <a:off x="10563649" y="6356352"/>
            <a:ext cx="1015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0"/>
          <p:cNvSpPr txBox="1"/>
          <p:nvPr>
            <p:ph idx="10" type="dt"/>
          </p:nvPr>
        </p:nvSpPr>
        <p:spPr>
          <a:xfrm>
            <a:off x="1218882" y="6356352"/>
            <a:ext cx="223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20"/>
          <p:cNvSpPr txBox="1"/>
          <p:nvPr>
            <p:ph idx="11" type="ftr"/>
          </p:nvPr>
        </p:nvSpPr>
        <p:spPr>
          <a:xfrm>
            <a:off x="3453501" y="6356352"/>
            <a:ext cx="5281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" name="Google Shape;164;p20"/>
          <p:cNvSpPr txBox="1"/>
          <p:nvPr>
            <p:ph idx="12" type="sldNum"/>
          </p:nvPr>
        </p:nvSpPr>
        <p:spPr>
          <a:xfrm>
            <a:off x="10563649" y="6356352"/>
            <a:ext cx="1015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1"/>
          <p:cNvSpPr txBox="1"/>
          <p:nvPr>
            <p:ph type="title"/>
          </p:nvPr>
        </p:nvSpPr>
        <p:spPr>
          <a:xfrm>
            <a:off x="1218882" y="1701800"/>
            <a:ext cx="4062900" cy="24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67" name="Google Shape;167;p21"/>
          <p:cNvSpPr txBox="1"/>
          <p:nvPr>
            <p:ph idx="1" type="body"/>
          </p:nvPr>
        </p:nvSpPr>
        <p:spPr>
          <a:xfrm>
            <a:off x="1218882" y="4241800"/>
            <a:ext cx="4062900" cy="19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8" name="Google Shape;168;p21"/>
          <p:cNvSpPr txBox="1"/>
          <p:nvPr>
            <p:ph idx="2" type="body"/>
          </p:nvPr>
        </p:nvSpPr>
        <p:spPr>
          <a:xfrm>
            <a:off x="5484971" y="584200"/>
            <a:ext cx="6094500" cy="55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0519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9" name="Google Shape;169;p21"/>
          <p:cNvSpPr txBox="1"/>
          <p:nvPr>
            <p:ph idx="10" type="dt"/>
          </p:nvPr>
        </p:nvSpPr>
        <p:spPr>
          <a:xfrm>
            <a:off x="1218882" y="6356352"/>
            <a:ext cx="223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0" name="Google Shape;170;p21"/>
          <p:cNvSpPr txBox="1"/>
          <p:nvPr>
            <p:ph idx="11" type="ftr"/>
          </p:nvPr>
        </p:nvSpPr>
        <p:spPr>
          <a:xfrm>
            <a:off x="3453501" y="6356352"/>
            <a:ext cx="5281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1" name="Google Shape;171;p21"/>
          <p:cNvSpPr txBox="1"/>
          <p:nvPr>
            <p:ph idx="12" type="sldNum"/>
          </p:nvPr>
        </p:nvSpPr>
        <p:spPr>
          <a:xfrm>
            <a:off x="10563649" y="6356352"/>
            <a:ext cx="1015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0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5" name="Google Shape;35;p3"/>
          <p:cNvSpPr txBox="1"/>
          <p:nvPr>
            <p:ph idx="1" type="body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0519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3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3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2"/>
          <p:cNvSpPr txBox="1"/>
          <p:nvPr>
            <p:ph type="title"/>
          </p:nvPr>
        </p:nvSpPr>
        <p:spPr>
          <a:xfrm>
            <a:off x="1218882" y="1701800"/>
            <a:ext cx="4062900" cy="24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74" name="Google Shape;174;p22"/>
          <p:cNvSpPr txBox="1"/>
          <p:nvPr>
            <p:ph idx="1" type="body"/>
          </p:nvPr>
        </p:nvSpPr>
        <p:spPr>
          <a:xfrm>
            <a:off x="1218882" y="4241800"/>
            <a:ext cx="4062900" cy="19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descr="An empty placeholder to add an image. Click on the placeholder and select the image that you wish to add." id="175" name="Google Shape;175;p22"/>
          <p:cNvSpPr/>
          <p:nvPr>
            <p:ph idx="2" type="pic"/>
          </p:nvPr>
        </p:nvSpPr>
        <p:spPr>
          <a:xfrm>
            <a:off x="5484971" y="584200"/>
            <a:ext cx="6094500" cy="5588100"/>
          </a:xfrm>
          <a:prstGeom prst="rect">
            <a:avLst/>
          </a:prstGeom>
          <a:noFill/>
          <a:ln cap="flat" cmpd="sng" w="12700">
            <a:solidFill>
              <a:srgbClr val="3F3F3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" name="Google Shape;176;p22"/>
          <p:cNvSpPr txBox="1"/>
          <p:nvPr>
            <p:ph idx="10" type="dt"/>
          </p:nvPr>
        </p:nvSpPr>
        <p:spPr>
          <a:xfrm>
            <a:off x="1218882" y="6356352"/>
            <a:ext cx="223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" name="Google Shape;177;p22"/>
          <p:cNvSpPr txBox="1"/>
          <p:nvPr>
            <p:ph idx="11" type="ftr"/>
          </p:nvPr>
        </p:nvSpPr>
        <p:spPr>
          <a:xfrm>
            <a:off x="3453501" y="6356352"/>
            <a:ext cx="5281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" name="Google Shape;178;p22"/>
          <p:cNvSpPr txBox="1"/>
          <p:nvPr>
            <p:ph idx="12" type="sldNum"/>
          </p:nvPr>
        </p:nvSpPr>
        <p:spPr>
          <a:xfrm>
            <a:off x="10563649" y="6356352"/>
            <a:ext cx="1015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3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81" name="Google Shape;181;p23"/>
          <p:cNvSpPr txBox="1"/>
          <p:nvPr>
            <p:ph idx="1" type="body"/>
          </p:nvPr>
        </p:nvSpPr>
        <p:spPr>
          <a:xfrm rot="5400000">
            <a:off x="4168034" y="-1247353"/>
            <a:ext cx="4462200" cy="103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0519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" name="Google Shape;182;p23"/>
          <p:cNvSpPr txBox="1"/>
          <p:nvPr>
            <p:ph idx="10" type="dt"/>
          </p:nvPr>
        </p:nvSpPr>
        <p:spPr>
          <a:xfrm>
            <a:off x="1218882" y="6356352"/>
            <a:ext cx="223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" name="Google Shape;183;p23"/>
          <p:cNvSpPr txBox="1"/>
          <p:nvPr>
            <p:ph idx="11" type="ftr"/>
          </p:nvPr>
        </p:nvSpPr>
        <p:spPr>
          <a:xfrm>
            <a:off x="3453501" y="6356352"/>
            <a:ext cx="5281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10563649" y="6356352"/>
            <a:ext cx="1015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 txBox="1"/>
          <p:nvPr>
            <p:ph type="title"/>
          </p:nvPr>
        </p:nvSpPr>
        <p:spPr>
          <a:xfrm rot="5400000">
            <a:off x="7414034" y="2006950"/>
            <a:ext cx="5588100" cy="274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87" name="Google Shape;187;p24"/>
          <p:cNvSpPr txBox="1"/>
          <p:nvPr>
            <p:ph idx="1" type="body"/>
          </p:nvPr>
        </p:nvSpPr>
        <p:spPr>
          <a:xfrm rot="5400000">
            <a:off x="2132301" y="-329150"/>
            <a:ext cx="5588100" cy="74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0519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" name="Google Shape;188;p24"/>
          <p:cNvSpPr txBox="1"/>
          <p:nvPr>
            <p:ph idx="10" type="dt"/>
          </p:nvPr>
        </p:nvSpPr>
        <p:spPr>
          <a:xfrm>
            <a:off x="1218882" y="6356352"/>
            <a:ext cx="223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" name="Google Shape;189;p24"/>
          <p:cNvSpPr txBox="1"/>
          <p:nvPr>
            <p:ph idx="11" type="ftr"/>
          </p:nvPr>
        </p:nvSpPr>
        <p:spPr>
          <a:xfrm>
            <a:off x="3453501" y="6356352"/>
            <a:ext cx="5281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10563649" y="6356352"/>
            <a:ext cx="1015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4"/>
          <p:cNvGrpSpPr/>
          <p:nvPr/>
        </p:nvGrpSpPr>
        <p:grpSpPr>
          <a:xfrm>
            <a:off x="7516443" y="4145281"/>
            <a:ext cx="4686117" cy="2731406"/>
            <a:chOff x="5638800" y="3108960"/>
            <a:chExt cx="3515503" cy="2048555"/>
          </a:xfrm>
        </p:grpSpPr>
        <p:cxnSp>
          <p:nvCxnSpPr>
            <p:cNvPr id="41" name="Google Shape;41;p4"/>
            <p:cNvCxnSpPr/>
            <p:nvPr/>
          </p:nvCxnSpPr>
          <p:spPr>
            <a:xfrm flipH="1" rot="10800000">
              <a:off x="5638800" y="3108960"/>
              <a:ext cx="3515503" cy="2037116"/>
            </a:xfrm>
            <a:prstGeom prst="straightConnector1">
              <a:avLst/>
            </a:prstGeom>
            <a:noFill/>
            <a:ln cap="flat" cmpd="sng" w="38100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" name="Google Shape;42;p4"/>
            <p:cNvCxnSpPr/>
            <p:nvPr/>
          </p:nvCxnSpPr>
          <p:spPr>
            <a:xfrm flipH="1" rot="10800000">
              <a:off x="6004643" y="3333750"/>
              <a:ext cx="3149660" cy="1823765"/>
            </a:xfrm>
            <a:prstGeom prst="straightConnector1">
              <a:avLst/>
            </a:prstGeom>
            <a:noFill/>
            <a:ln cap="flat" cmpd="sng" w="28575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" name="Google Shape;43;p4"/>
            <p:cNvCxnSpPr/>
            <p:nvPr/>
          </p:nvCxnSpPr>
          <p:spPr>
            <a:xfrm flipH="1" rot="10800000">
              <a:off x="6388342" y="3549891"/>
              <a:ext cx="2765961" cy="1600149"/>
            </a:xfrm>
            <a:prstGeom prst="straightConnector1">
              <a:avLst/>
            </a:prstGeom>
            <a:noFill/>
            <a:ln cap="flat" cmpd="sng" w="25400">
              <a:solidFill>
                <a:srgbClr val="004C4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44" name="Google Shape;44;p4"/>
          <p:cNvSpPr txBox="1"/>
          <p:nvPr>
            <p:ph type="title"/>
          </p:nvPr>
        </p:nvSpPr>
        <p:spPr>
          <a:xfrm>
            <a:off x="1625177" y="2209801"/>
            <a:ext cx="8938472" cy="276433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alibri"/>
              <a:buNone/>
              <a:defRPr b="0" i="0" sz="5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5" name="Google Shape;45;p4"/>
          <p:cNvSpPr txBox="1"/>
          <p:nvPr>
            <p:ph idx="1" type="body"/>
          </p:nvPr>
        </p:nvSpPr>
        <p:spPr>
          <a:xfrm>
            <a:off x="1625176" y="4951266"/>
            <a:ext cx="7069519" cy="122093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20"/>
              <a:buFont typeface="Arial"/>
              <a:buNone/>
              <a:defRPr b="0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20"/>
              <a:buFont typeface="Arial"/>
              <a:buNone/>
              <a:defRPr b="0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20"/>
              <a:buFont typeface="Arial"/>
              <a:buNone/>
              <a:defRPr b="0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20"/>
              <a:buFont typeface="Arial"/>
              <a:buNone/>
              <a:defRPr b="0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20"/>
              <a:buFont typeface="Arial"/>
              <a:buNone/>
              <a:defRPr b="0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20"/>
              <a:buFont typeface="Arial"/>
              <a:buNone/>
              <a:defRPr b="0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4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4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0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1" name="Google Shape;51;p5"/>
          <p:cNvSpPr txBox="1"/>
          <p:nvPr>
            <p:ph idx="1" type="body"/>
          </p:nvPr>
        </p:nvSpPr>
        <p:spPr>
          <a:xfrm>
            <a:off x="1218883" y="1706880"/>
            <a:ext cx="5078677" cy="44653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0519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5"/>
          <p:cNvSpPr txBox="1"/>
          <p:nvPr>
            <p:ph idx="2" type="body"/>
          </p:nvPr>
        </p:nvSpPr>
        <p:spPr>
          <a:xfrm>
            <a:off x="6500707" y="1706880"/>
            <a:ext cx="5078677" cy="44653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0519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5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5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0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8" name="Google Shape;58;p6"/>
          <p:cNvSpPr txBox="1"/>
          <p:nvPr>
            <p:ph idx="1" type="body"/>
          </p:nvPr>
        </p:nvSpPr>
        <p:spPr>
          <a:xfrm>
            <a:off x="1218883" y="1701800"/>
            <a:ext cx="508274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16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6"/>
          <p:cNvSpPr txBox="1"/>
          <p:nvPr>
            <p:ph idx="2" type="body"/>
          </p:nvPr>
        </p:nvSpPr>
        <p:spPr>
          <a:xfrm>
            <a:off x="1218883" y="2717800"/>
            <a:ext cx="5078677" cy="3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0519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6"/>
          <p:cNvSpPr txBox="1"/>
          <p:nvPr>
            <p:ph idx="3" type="body"/>
          </p:nvPr>
        </p:nvSpPr>
        <p:spPr>
          <a:xfrm>
            <a:off x="6496644" y="1701800"/>
            <a:ext cx="508274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16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  <a:defRPr b="1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6"/>
          <p:cNvSpPr txBox="1"/>
          <p:nvPr>
            <p:ph idx="4" type="body"/>
          </p:nvPr>
        </p:nvSpPr>
        <p:spPr>
          <a:xfrm>
            <a:off x="6500707" y="2717800"/>
            <a:ext cx="5078677" cy="3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0519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6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6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7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0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" name="Google Shape;67;p7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7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7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8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8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 txBox="1"/>
          <p:nvPr>
            <p:ph type="title"/>
          </p:nvPr>
        </p:nvSpPr>
        <p:spPr>
          <a:xfrm>
            <a:off x="1218882" y="1701800"/>
            <a:ext cx="4062942" cy="24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b="0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6" name="Google Shape;76;p9"/>
          <p:cNvSpPr txBox="1"/>
          <p:nvPr>
            <p:ph idx="1" type="body"/>
          </p:nvPr>
        </p:nvSpPr>
        <p:spPr>
          <a:xfrm>
            <a:off x="1218882" y="4241800"/>
            <a:ext cx="4062942" cy="19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04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9"/>
          <p:cNvSpPr txBox="1"/>
          <p:nvPr>
            <p:ph idx="2" type="body"/>
          </p:nvPr>
        </p:nvSpPr>
        <p:spPr>
          <a:xfrm>
            <a:off x="5484971" y="584200"/>
            <a:ext cx="6094413" cy="5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0519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9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9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9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0"/>
          <p:cNvSpPr txBox="1"/>
          <p:nvPr>
            <p:ph type="title"/>
          </p:nvPr>
        </p:nvSpPr>
        <p:spPr>
          <a:xfrm>
            <a:off x="1218882" y="1701800"/>
            <a:ext cx="4062942" cy="24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b="0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3" name="Google Shape;83;p10"/>
          <p:cNvSpPr txBox="1"/>
          <p:nvPr>
            <p:ph idx="1" type="body"/>
          </p:nvPr>
        </p:nvSpPr>
        <p:spPr>
          <a:xfrm>
            <a:off x="1218882" y="4241800"/>
            <a:ext cx="4062942" cy="19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04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descr="An empty placeholder to add an image. Click on the placeholder and select the image that you wish to add." id="84" name="Google Shape;84;p10"/>
          <p:cNvSpPr/>
          <p:nvPr>
            <p:ph idx="2" type="pic"/>
          </p:nvPr>
        </p:nvSpPr>
        <p:spPr>
          <a:xfrm>
            <a:off x="5484971" y="584200"/>
            <a:ext cx="6094413" cy="5588000"/>
          </a:xfrm>
          <a:prstGeom prst="rect">
            <a:avLst/>
          </a:prstGeom>
          <a:noFill/>
          <a:ln cap="flat" cmpd="sng" w="127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960"/>
              <a:buFont typeface="Arial"/>
              <a:buNone/>
              <a:defRPr b="0" i="0" sz="3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160"/>
              <a:buFont typeface="Arial"/>
              <a:buNone/>
              <a:defRPr b="0" i="0" sz="2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160"/>
              <a:buFont typeface="Arial"/>
              <a:buNone/>
              <a:defRPr b="0" i="0" sz="2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160"/>
              <a:buFont typeface="Arial"/>
              <a:buNone/>
              <a:defRPr b="0" i="0" sz="2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160"/>
              <a:buFont typeface="Arial"/>
              <a:buNone/>
              <a:defRPr b="0" i="0" sz="2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160"/>
              <a:buFont typeface="Arial"/>
              <a:buNone/>
              <a:defRPr b="0" i="0" sz="2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160"/>
              <a:buFont typeface="Arial"/>
              <a:buNone/>
              <a:defRPr b="0" i="0" sz="2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0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0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10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00000"/>
            </a:gs>
            <a:gs pos="85000">
              <a:srgbClr val="0D172F"/>
            </a:gs>
            <a:gs pos="100000">
              <a:srgbClr val="122041"/>
            </a:gs>
          </a:gsLst>
          <a:lin ang="360000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1" name="Google Shape;11;p1"/>
            <p:cNvSpPr/>
            <p:nvPr/>
          </p:nvSpPr>
          <p:spPr>
            <a:xfrm>
              <a:off x="-9526" y="0"/>
              <a:ext cx="612775" cy="3919538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120000" y="91373"/>
                  </a:lnTo>
                  <a:lnTo>
                    <a:pt x="120000" y="0"/>
                  </a:lnTo>
                </a:path>
              </a:pathLst>
            </a:custGeom>
            <a:noFill/>
            <a:ln cap="flat" cmpd="sng" w="38100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-11906" y="0"/>
              <a:ext cx="410751" cy="3421856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120000" y="98146"/>
                  </a:lnTo>
                  <a:lnTo>
                    <a:pt x="119656" y="0"/>
                  </a:lnTo>
                </a:path>
              </a:pathLst>
            </a:custGeom>
            <a:noFill/>
            <a:ln cap="flat" cmpd="sng" w="28575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-7144" y="-2381"/>
              <a:ext cx="238919" cy="2976561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119999" y="105470"/>
                  </a:lnTo>
                  <a:cubicBezTo>
                    <a:pt x="119866" y="70313"/>
                    <a:pt x="119734" y="35156"/>
                    <a:pt x="119601" y="0"/>
                  </a:cubicBezTo>
                </a:path>
              </a:pathLst>
            </a:custGeom>
            <a:noFill/>
            <a:ln cap="flat" cmpd="sng" w="25400">
              <a:solidFill>
                <a:srgbClr val="004C4C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" name="Google Shape;14;p1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0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5" name="Google Shape;15;p1"/>
          <p:cNvSpPr txBox="1"/>
          <p:nvPr>
            <p:ph idx="1" type="body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0519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1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" name="Google Shape;17;p1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1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00000"/>
            </a:gs>
            <a:gs pos="85000">
              <a:srgbClr val="0D172F"/>
            </a:gs>
            <a:gs pos="100000">
              <a:srgbClr val="122041"/>
            </a:gs>
          </a:gsLst>
          <a:lin ang="3600008" scaled="0"/>
        </a:gra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3"/>
          <p:cNvGrpSpPr/>
          <p:nvPr/>
        </p:nvGrpSpPr>
        <p:grpSpPr>
          <a:xfrm>
            <a:off x="-15870" y="-3174"/>
            <a:ext cx="820168" cy="5229044"/>
            <a:chOff x="-11906" y="-2381"/>
            <a:chExt cx="615280" cy="3921881"/>
          </a:xfrm>
        </p:grpSpPr>
        <p:sp>
          <p:nvSpPr>
            <p:cNvPr id="102" name="Google Shape;102;p13"/>
            <p:cNvSpPr/>
            <p:nvPr/>
          </p:nvSpPr>
          <p:spPr>
            <a:xfrm>
              <a:off x="-9526" y="0"/>
              <a:ext cx="612900" cy="3919500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120000" y="91373"/>
                  </a:lnTo>
                  <a:lnTo>
                    <a:pt x="120000" y="0"/>
                  </a:lnTo>
                </a:path>
              </a:pathLst>
            </a:custGeom>
            <a:noFill/>
            <a:ln cap="flat" cmpd="sng" w="38100">
              <a:solidFill>
                <a:srgbClr val="00727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-11906" y="0"/>
              <a:ext cx="410700" cy="3421800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120000" y="98146"/>
                  </a:lnTo>
                  <a:lnTo>
                    <a:pt x="119656" y="0"/>
                  </a:lnTo>
                </a:path>
              </a:pathLst>
            </a:custGeom>
            <a:noFill/>
            <a:ln cap="flat" cmpd="sng" w="28575">
              <a:solidFill>
                <a:srgbClr val="00727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-7144" y="-2381"/>
              <a:ext cx="238800" cy="2976600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119999" y="105470"/>
                  </a:lnTo>
                  <a:cubicBezTo>
                    <a:pt x="119866" y="70313"/>
                    <a:pt x="119734" y="35156"/>
                    <a:pt x="119601" y="0"/>
                  </a:cubicBezTo>
                </a:path>
              </a:pathLst>
            </a:custGeom>
            <a:noFill/>
            <a:ln cap="flat" cmpd="sng" w="25400">
              <a:solidFill>
                <a:srgbClr val="004C4C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5" name="Google Shape;105;p13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6" name="Google Shape;106;p13"/>
          <p:cNvSpPr txBox="1"/>
          <p:nvPr>
            <p:ph idx="1" type="body"/>
          </p:nvPr>
        </p:nvSpPr>
        <p:spPr>
          <a:xfrm>
            <a:off x="1218883" y="1701797"/>
            <a:ext cx="10360500" cy="44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0519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7" name="Google Shape;107;p13"/>
          <p:cNvSpPr txBox="1"/>
          <p:nvPr>
            <p:ph idx="10" type="dt"/>
          </p:nvPr>
        </p:nvSpPr>
        <p:spPr>
          <a:xfrm>
            <a:off x="1218882" y="6356352"/>
            <a:ext cx="223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8" name="Google Shape;108;p13"/>
          <p:cNvSpPr txBox="1"/>
          <p:nvPr>
            <p:ph idx="11" type="ftr"/>
          </p:nvPr>
        </p:nvSpPr>
        <p:spPr>
          <a:xfrm>
            <a:off x="3453501" y="6356352"/>
            <a:ext cx="5281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3" lvl="1" marL="60949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6" lvl="2" marL="12189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79" lvl="3" marL="18284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6" lvl="5" marL="304746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59" lvl="6" marL="365695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13"/>
          <p:cNvSpPr txBox="1"/>
          <p:nvPr>
            <p:ph idx="12" type="sldNum"/>
          </p:nvPr>
        </p:nvSpPr>
        <p:spPr>
          <a:xfrm>
            <a:off x="10563649" y="6356352"/>
            <a:ext cx="1015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13.png"/><Relationship Id="rId5" Type="http://schemas.openxmlformats.org/officeDocument/2006/relationships/image" Target="../media/image3.png"/><Relationship Id="rId6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termbin.com/oefb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hyperlink" Target="mailto:git@zvezd.in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solidity.readthedocs.io" TargetMode="External"/><Relationship Id="rId4" Type="http://schemas.openxmlformats.org/officeDocument/2006/relationships/hyperlink" Target="https://ethereum.stackexchange.com/" TargetMode="Externa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hyperlink" Target="mailto:zvezdin@obecto.com" TargetMode="External"/><Relationship Id="rId4" Type="http://schemas.openxmlformats.org/officeDocument/2006/relationships/image" Target="../media/image2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5"/>
          <p:cNvSpPr txBox="1"/>
          <p:nvPr>
            <p:ph type="ctrTitle"/>
          </p:nvPr>
        </p:nvSpPr>
        <p:spPr>
          <a:xfrm>
            <a:off x="981845" y="2420888"/>
            <a:ext cx="10585176" cy="901986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bg-BG" sz="4800"/>
              <a:t>And decentralized applications</a:t>
            </a:r>
            <a:endParaRPr b="0" i="0" sz="4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25"/>
          <p:cNvSpPr txBox="1"/>
          <p:nvPr>
            <p:ph idx="1" type="subTitle"/>
          </p:nvPr>
        </p:nvSpPr>
        <p:spPr>
          <a:xfrm>
            <a:off x="1629916" y="4725144"/>
            <a:ext cx="8735325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lang="bg-BG"/>
              <a:t>LECTURER</a:t>
            </a:r>
            <a:r>
              <a:rPr b="0" i="0" lang="bg-BG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bg-BG"/>
              <a:t>ZVEZDIN BESARABOV</a:t>
            </a:r>
            <a:endParaRPr b="0" i="0" sz="28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 result for Ethereum" id="197" name="Google Shape;19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8250" y="260648"/>
            <a:ext cx="7835863" cy="19847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4"/>
          <p:cNvSpPr txBox="1"/>
          <p:nvPr>
            <p:ph type="title"/>
          </p:nvPr>
        </p:nvSpPr>
        <p:spPr>
          <a:xfrm>
            <a:off x="1387705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34"/>
          <p:cNvSpPr txBox="1"/>
          <p:nvPr>
            <p:ph idx="1" type="body"/>
          </p:nvPr>
        </p:nvSpPr>
        <p:spPr>
          <a:xfrm>
            <a:off x="1387705" y="1701797"/>
            <a:ext cx="10360501" cy="4462272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-126947" lvl="0" marL="30474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5" name="Google Shape;26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900" y="1081075"/>
            <a:ext cx="4791075" cy="469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3125" y="1271575"/>
            <a:ext cx="2371725" cy="431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716850" y="1923813"/>
            <a:ext cx="1704975" cy="349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5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bg-BG"/>
              <a:t>Decentralized applications (contracts)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35"/>
          <p:cNvSpPr txBox="1"/>
          <p:nvPr>
            <p:ph idx="1" type="body"/>
          </p:nvPr>
        </p:nvSpPr>
        <p:spPr>
          <a:xfrm>
            <a:off x="1218883" y="1701797"/>
            <a:ext cx="5523601" cy="4462272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-304746" lvl="0" marL="304746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Code on the blockchain (turing complete)</a:t>
            </a:r>
            <a:endParaRPr/>
          </a:p>
          <a:p>
            <a:pPr indent="-304746" lvl="0" marL="304746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Decentralized</a:t>
            </a:r>
            <a:endParaRPr/>
          </a:p>
          <a:p>
            <a:pPr indent="-304746" lvl="0" marL="304746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Autonomous</a:t>
            </a:r>
            <a:endParaRPr/>
          </a:p>
          <a:p>
            <a:pPr indent="-304746" lvl="0" marL="304746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Immutable</a:t>
            </a:r>
            <a:endParaRPr/>
          </a:p>
          <a:p>
            <a:pPr indent="-304746" lvl="0" marL="304746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No censorship, control</a:t>
            </a:r>
            <a:endParaRPr/>
          </a:p>
          <a:p>
            <a:pPr indent="-304746" lvl="0" marL="304746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„Contracts“</a:t>
            </a:r>
            <a:endParaRPr/>
          </a:p>
        </p:txBody>
      </p:sp>
      <p:pic>
        <p:nvPicPr>
          <p:cNvPr id="275" name="Google Shape;275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94612" y="1916832"/>
            <a:ext cx="2808213" cy="36701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6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bg-BG"/>
              <a:t>Abilities</a:t>
            </a:r>
            <a:endParaRPr/>
          </a:p>
        </p:txBody>
      </p:sp>
      <p:pic>
        <p:nvPicPr>
          <p:cNvPr id="282" name="Google Shape;28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25" y="2123610"/>
            <a:ext cx="1990402" cy="1990394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36"/>
          <p:cNvSpPr/>
          <p:nvPr/>
        </p:nvSpPr>
        <p:spPr>
          <a:xfrm>
            <a:off x="3521213" y="2015498"/>
            <a:ext cx="2215200" cy="2098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57150">
            <a:solidFill>
              <a:srgbClr val="006F6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4" name="Google Shape;28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5964" y="2213743"/>
            <a:ext cx="1685694" cy="17021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62600" y="2039669"/>
            <a:ext cx="2158287" cy="2158278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6"/>
          <p:cNvSpPr/>
          <p:nvPr/>
        </p:nvSpPr>
        <p:spPr>
          <a:xfrm>
            <a:off x="9347050" y="2015400"/>
            <a:ext cx="2352300" cy="2206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57150">
            <a:solidFill>
              <a:srgbClr val="006F6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7" name="Google Shape;287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628206" y="2223790"/>
            <a:ext cx="1789832" cy="1789825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36"/>
          <p:cNvSpPr txBox="1"/>
          <p:nvPr>
            <p:ph idx="1" type="body"/>
          </p:nvPr>
        </p:nvSpPr>
        <p:spPr>
          <a:xfrm>
            <a:off x="655850" y="4358675"/>
            <a:ext cx="1789800" cy="6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/>
              <a:t>Data storage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36"/>
          <p:cNvSpPr txBox="1"/>
          <p:nvPr>
            <p:ph idx="1" type="body"/>
          </p:nvPr>
        </p:nvSpPr>
        <p:spPr>
          <a:xfrm>
            <a:off x="3980175" y="4424750"/>
            <a:ext cx="1389900" cy="6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/>
              <a:t>Logic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36"/>
          <p:cNvSpPr txBox="1"/>
          <p:nvPr>
            <p:ph idx="1" type="body"/>
          </p:nvPr>
        </p:nvSpPr>
        <p:spPr>
          <a:xfrm>
            <a:off x="6579849" y="4481250"/>
            <a:ext cx="2056800" cy="6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/>
              <a:t>ETH Balance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36"/>
          <p:cNvSpPr txBox="1"/>
          <p:nvPr>
            <p:ph idx="1" type="body"/>
          </p:nvPr>
        </p:nvSpPr>
        <p:spPr>
          <a:xfrm>
            <a:off x="9113200" y="4547325"/>
            <a:ext cx="2820000" cy="6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/>
              <a:t>Multicontract interaction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7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bg-BG"/>
              <a:t>Method of execution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37"/>
          <p:cNvSpPr txBox="1"/>
          <p:nvPr>
            <p:ph idx="1" type="body"/>
          </p:nvPr>
        </p:nvSpPr>
        <p:spPr>
          <a:xfrm>
            <a:off x="162300" y="4461575"/>
            <a:ext cx="6186000" cy="8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bg-BG"/>
              <a:t>Execution is done on an </a:t>
            </a:r>
            <a:r>
              <a:rPr b="1" lang="bg-BG" u="sng"/>
              <a:t>outside call</a:t>
            </a:r>
            <a:endParaRPr b="1" u="sng"/>
          </a:p>
        </p:txBody>
      </p:sp>
      <p:pic>
        <p:nvPicPr>
          <p:cNvPr id="298" name="Google Shape;29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4361" y="2072800"/>
            <a:ext cx="2101887" cy="2101887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7"/>
          <p:cNvSpPr txBox="1"/>
          <p:nvPr>
            <p:ph idx="1" type="body"/>
          </p:nvPr>
        </p:nvSpPr>
        <p:spPr>
          <a:xfrm>
            <a:off x="6113212" y="4461575"/>
            <a:ext cx="5025900" cy="8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bg-BG"/>
              <a:t>E</a:t>
            </a:r>
            <a:r>
              <a:rPr lang="bg-BG"/>
              <a:t>xecution is a </a:t>
            </a:r>
            <a:r>
              <a:rPr b="1" lang="bg-BG" u="sng"/>
              <a:t>transaction</a:t>
            </a:r>
            <a:endParaRPr/>
          </a:p>
        </p:txBody>
      </p:sp>
      <p:pic>
        <p:nvPicPr>
          <p:cNvPr id="300" name="Google Shape;30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5212" y="2072800"/>
            <a:ext cx="2101875" cy="210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9469" y="0"/>
            <a:ext cx="5009894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9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bg-BG"/>
              <a:t>Publicity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39"/>
          <p:cNvSpPr txBox="1"/>
          <p:nvPr>
            <p:ph idx="1" type="body"/>
          </p:nvPr>
        </p:nvSpPr>
        <p:spPr>
          <a:xfrm>
            <a:off x="1218883" y="1701797"/>
            <a:ext cx="5307577" cy="4462272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-304746" lvl="0" marL="304746" marR="0" rtl="0" algn="l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Transactions, balances, activity</a:t>
            </a:r>
            <a:endParaRPr/>
          </a:p>
          <a:p>
            <a:pPr indent="-304746" lvl="0" marL="304746" marR="0" rtl="0" algn="l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Contract logic</a:t>
            </a:r>
            <a:endParaRPr/>
          </a:p>
          <a:p>
            <a:pPr indent="-304746" lvl="0" marL="304746" marR="0" rtl="0" algn="l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Data</a:t>
            </a:r>
            <a:endParaRPr/>
          </a:p>
          <a:p>
            <a:pPr indent="-304746" lvl="0" marL="304746" marR="0" rtl="0" algn="l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Accessibility</a:t>
            </a:r>
            <a:endParaRPr/>
          </a:p>
          <a:p>
            <a:pPr indent="-304747" lvl="0" marL="304747" marR="0" rtl="0" algn="l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Prone to attacks</a:t>
            </a:r>
            <a:endParaRPr/>
          </a:p>
        </p:txBody>
      </p:sp>
      <p:pic>
        <p:nvPicPr>
          <p:cNvPr descr="Image result for no privacy" id="313" name="Google Shape;313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57429" y="1701797"/>
            <a:ext cx="5071472" cy="38031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0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bg-BG"/>
              <a:t>Do you really need a crytpo contract</a:t>
            </a:r>
            <a:r>
              <a:rPr b="0" i="0" lang="bg-BG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9" name="Google Shape;319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50196" y="1628800"/>
            <a:ext cx="3498371" cy="4943878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40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/>
              <a:t>Do you really need a crytpo contract?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1"/>
          <p:cNvSpPr txBox="1"/>
          <p:nvPr>
            <p:ph type="title"/>
          </p:nvPr>
        </p:nvSpPr>
        <p:spPr>
          <a:xfrm>
            <a:off x="914171" y="2486037"/>
            <a:ext cx="10360500" cy="12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-BG"/>
              <a:t>Practical part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2"/>
          <p:cNvSpPr txBox="1"/>
          <p:nvPr>
            <p:ph idx="1" type="body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-304747" lvl="0" marL="30474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Blockchain guarantee</a:t>
            </a:r>
            <a:endParaRPr/>
          </a:p>
          <a:p>
            <a:pPr indent="-241193" lvl="1" marL="609493" marR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</a:pPr>
            <a:r>
              <a:rPr b="0" i="0" lang="bg-BG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100% uptime</a:t>
            </a:r>
            <a:endParaRPr/>
          </a:p>
          <a:p>
            <a:pPr indent="-241193" lvl="1" marL="609493" marR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</a:pPr>
            <a:r>
              <a:rPr lang="bg-BG"/>
              <a:t>No censorship</a:t>
            </a:r>
            <a:endParaRPr/>
          </a:p>
          <a:p>
            <a:pPr indent="-241193" lvl="1" marL="609493" marR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</a:pPr>
            <a:r>
              <a:rPr lang="bg-BG"/>
              <a:t>A</a:t>
            </a:r>
            <a:r>
              <a:rPr lang="bg-BG"/>
              <a:t>utonomy</a:t>
            </a:r>
            <a:endParaRPr/>
          </a:p>
          <a:p>
            <a:pPr indent="-241193" lvl="1" marL="609493" marR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</a:pPr>
            <a:r>
              <a:rPr lang="bg-BG"/>
              <a:t>Infinite life</a:t>
            </a:r>
            <a:endParaRPr/>
          </a:p>
          <a:p>
            <a:pPr indent="-304747" lvl="0" marL="304747" marR="0" rtl="0" algn="l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Accessibility</a:t>
            </a:r>
            <a:endParaRPr/>
          </a:p>
          <a:p>
            <a:pPr indent="-304747" lvl="0" marL="304747" marR="0" rtl="0" algn="l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Easy to develop </a:t>
            </a:r>
            <a:r>
              <a:rPr b="0" i="0" lang="bg-BG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  <a:endParaRPr/>
          </a:p>
          <a:p>
            <a:pPr indent="-304747" lvl="0" marL="304747" marR="0" rtl="0" algn="l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Easy to use </a:t>
            </a:r>
            <a:r>
              <a:rPr b="0" i="0" lang="bg-BG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**</a:t>
            </a:r>
            <a:endParaRPr/>
          </a:p>
          <a:p>
            <a:pPr indent="-304747" lvl="0" marL="304747" marR="0" rtl="0" algn="l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Like a law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42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bg-BG"/>
              <a:t>In short</a:t>
            </a:r>
            <a:r>
              <a:rPr b="0" i="0" lang="bg-BG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bg-BG"/>
              <a:t>pros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 result for guarantee" id="333" name="Google Shape;33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18548" y="1844824"/>
            <a:ext cx="3168352" cy="3168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3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bg-BG"/>
              <a:t>In short</a:t>
            </a:r>
            <a:r>
              <a:rPr b="0" i="0" lang="bg-BG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bg-BG"/>
              <a:t>cons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43"/>
          <p:cNvSpPr txBox="1"/>
          <p:nvPr>
            <p:ph idx="1" type="body"/>
          </p:nvPr>
        </p:nvSpPr>
        <p:spPr>
          <a:xfrm>
            <a:off x="1218883" y="1701797"/>
            <a:ext cx="5883600" cy="44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-304746" lvl="0" marL="30474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Gas expenses</a:t>
            </a:r>
            <a:endParaRPr/>
          </a:p>
          <a:p>
            <a:pPr indent="-304746" lvl="0" marL="304746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Gas limit</a:t>
            </a:r>
            <a:endParaRPr sz="2400"/>
          </a:p>
          <a:p>
            <a:pPr indent="-304746" lvl="0" marL="304746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Publicity</a:t>
            </a:r>
            <a:endParaRPr/>
          </a:p>
          <a:p>
            <a:pPr indent="-304747" lvl="0" marL="304747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Blockchain limitations</a:t>
            </a:r>
            <a:endParaRPr/>
          </a:p>
          <a:p>
            <a:pPr indent="-241193" lvl="1" marL="609493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</a:pPr>
            <a:r>
              <a:rPr lang="bg-BG"/>
              <a:t>No internet access</a:t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 result for limitations" id="340" name="Google Shape;340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10636" y="1505474"/>
            <a:ext cx="2850855" cy="36667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3688" y="901725"/>
            <a:ext cx="9021437" cy="50545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4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b="0" i="0" lang="bg-BG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Smart contract </a:t>
            </a:r>
            <a:r>
              <a:rPr lang="bg-BG"/>
              <a:t>applications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44"/>
          <p:cNvSpPr txBox="1"/>
          <p:nvPr>
            <p:ph idx="1" type="body"/>
          </p:nvPr>
        </p:nvSpPr>
        <p:spPr>
          <a:xfrm>
            <a:off x="1218883" y="1701797"/>
            <a:ext cx="4803521" cy="4462272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-304747" lvl="0" marL="30474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Voting</a:t>
            </a:r>
            <a:endParaRPr/>
          </a:p>
          <a:p>
            <a:pPr indent="-304747" lvl="0" marL="304747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Freedom of speech</a:t>
            </a:r>
            <a:endParaRPr/>
          </a:p>
          <a:p>
            <a:pPr indent="-304747" lvl="0" marL="304747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Social networks</a:t>
            </a:r>
            <a:endParaRPr/>
          </a:p>
          <a:p>
            <a:pPr indent="-304747" lvl="0" marL="304747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b="0" i="0" lang="bg-BG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Crowdfunding</a:t>
            </a:r>
            <a:endParaRPr/>
          </a:p>
          <a:p>
            <a:pPr indent="-304747" lvl="0" marL="304747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ICOs</a:t>
            </a:r>
            <a:endParaRPr/>
          </a:p>
          <a:p>
            <a:pPr indent="-126947" lvl="0" marL="304747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 result for token" id="347" name="Google Shape;347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62564" y="1916832"/>
            <a:ext cx="2405645" cy="2664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5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bg-BG"/>
              <a:t>WeTonomy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45"/>
          <p:cNvSpPr txBox="1"/>
          <p:nvPr>
            <p:ph idx="1" type="body"/>
          </p:nvPr>
        </p:nvSpPr>
        <p:spPr>
          <a:xfrm>
            <a:off x="1218883" y="1701797"/>
            <a:ext cx="5235569" cy="4462272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-304747" lvl="0" marL="30474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b="0" i="0" lang="bg-BG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Framework </a:t>
            </a:r>
            <a:r>
              <a:rPr lang="bg-BG"/>
              <a:t>for cooperation and creation of cooperatives</a:t>
            </a:r>
            <a:endParaRPr/>
          </a:p>
          <a:p>
            <a:pPr indent="-304747" lvl="0" marL="304747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Based on consensus between members</a:t>
            </a:r>
            <a:endParaRPr/>
          </a:p>
          <a:p>
            <a:pPr indent="-304747" lvl="0" marL="304747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Rewards hard work</a:t>
            </a:r>
            <a:endParaRPr/>
          </a:p>
        </p:txBody>
      </p:sp>
      <p:sp>
        <p:nvSpPr>
          <p:cNvPr id="354" name="Google Shape;354;p45"/>
          <p:cNvSpPr/>
          <p:nvPr/>
        </p:nvSpPr>
        <p:spPr>
          <a:xfrm>
            <a:off x="6818475" y="1475600"/>
            <a:ext cx="4664100" cy="3802500"/>
          </a:xfrm>
          <a:prstGeom prst="ellipse">
            <a:avLst/>
          </a:prstGeom>
          <a:solidFill>
            <a:schemeClr val="lt1"/>
          </a:solidFill>
          <a:ln cap="flat" cmpd="sng" w="57150">
            <a:solidFill>
              <a:srgbClr val="006F6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5" name="Google Shape;35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8875" y="2105250"/>
            <a:ext cx="3343275" cy="254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6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b="0" i="0" lang="bg-BG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Aeternity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46"/>
          <p:cNvSpPr txBox="1"/>
          <p:nvPr>
            <p:ph idx="1" type="body"/>
          </p:nvPr>
        </p:nvSpPr>
        <p:spPr>
          <a:xfrm>
            <a:off x="1218883" y="1701797"/>
            <a:ext cx="5883641" cy="4462272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-304746" lvl="0" marL="30474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Better Ethereum</a:t>
            </a:r>
            <a:endParaRPr/>
          </a:p>
          <a:p>
            <a:pPr indent="-241193" lvl="1" marL="60949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20"/>
              <a:buChar char="•"/>
            </a:pPr>
            <a:r>
              <a:rPr lang="bg-BG"/>
              <a:t>Better EVM + 2 languages</a:t>
            </a:r>
            <a:endParaRPr/>
          </a:p>
          <a:p>
            <a:pPr indent="-304747" lvl="0" marL="304747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Raised a lot from crowdfunding</a:t>
            </a:r>
            <a:endParaRPr/>
          </a:p>
          <a:p>
            <a:pPr indent="-304747" lvl="0" marL="304747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Strong bulgarian participation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747" lvl="0" marL="304747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bg-BG"/>
              <a:t>Created an incubator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46"/>
          <p:cNvSpPr/>
          <p:nvPr/>
        </p:nvSpPr>
        <p:spPr>
          <a:xfrm>
            <a:off x="7384374" y="1704862"/>
            <a:ext cx="4116820" cy="3312368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57150">
            <a:solidFill>
              <a:srgbClr val="006F6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https://www.aeternity.com/user/themes/aeon/img/aeternity_logo.png" id="363" name="Google Shape;363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94612" y="1923457"/>
            <a:ext cx="3095105" cy="28743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7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bg-BG"/>
              <a:t>ICOs in a nutshell</a:t>
            </a:r>
            <a:endParaRPr/>
          </a:p>
        </p:txBody>
      </p:sp>
      <p:sp>
        <p:nvSpPr>
          <p:cNvPr id="370" name="Google Shape;370;p47"/>
          <p:cNvSpPr txBox="1"/>
          <p:nvPr>
            <p:ph idx="1" type="body"/>
          </p:nvPr>
        </p:nvSpPr>
        <p:spPr>
          <a:xfrm>
            <a:off x="1182300" y="2743500"/>
            <a:ext cx="5043900" cy="13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Crowdfunding of projects</a:t>
            </a:r>
            <a:endParaRPr/>
          </a:p>
          <a:p>
            <a:pPr indent="-406400" lvl="0" marL="457200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Public token sale</a:t>
            </a:r>
            <a:endParaRPr/>
          </a:p>
        </p:txBody>
      </p:sp>
      <p:pic>
        <p:nvPicPr>
          <p:cNvPr id="371" name="Google Shape;37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5025" y="2150825"/>
            <a:ext cx="4544624" cy="2556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575" y="152400"/>
            <a:ext cx="10981663" cy="655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9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bg-BG"/>
              <a:t>MUST BUY ICO</a:t>
            </a:r>
            <a:endParaRPr/>
          </a:p>
        </p:txBody>
      </p:sp>
      <p:pic>
        <p:nvPicPr>
          <p:cNvPr id="384" name="Google Shape;38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0350" y="1672987"/>
            <a:ext cx="10877550" cy="464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0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bg-BG"/>
              <a:t>Artificial ETH Price increase</a:t>
            </a:r>
            <a:endParaRPr/>
          </a:p>
        </p:txBody>
      </p:sp>
      <p:sp>
        <p:nvSpPr>
          <p:cNvPr id="391" name="Google Shape;391;p50"/>
          <p:cNvSpPr txBox="1"/>
          <p:nvPr>
            <p:ph idx="1" type="body"/>
          </p:nvPr>
        </p:nvSpPr>
        <p:spPr>
          <a:xfrm>
            <a:off x="1218879" y="1701800"/>
            <a:ext cx="5307300" cy="44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Speculative investment</a:t>
            </a:r>
            <a:endParaRPr/>
          </a:p>
          <a:p>
            <a:pPr indent="-406400" lvl="0" marL="457200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Boom of ICOs</a:t>
            </a:r>
            <a:endParaRPr/>
          </a:p>
          <a:p>
            <a:pPr indent="-406400" lvl="0" marL="457200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Bad for contracts</a:t>
            </a:r>
            <a:endParaRPr/>
          </a:p>
          <a:p>
            <a:pPr indent="-350519" lvl="1" marL="914400">
              <a:spcBef>
                <a:spcPts val="0"/>
              </a:spcBef>
              <a:spcAft>
                <a:spcPts val="0"/>
              </a:spcAft>
              <a:buSzPts val="1920"/>
              <a:buChar char="•"/>
            </a:pPr>
            <a:r>
              <a:rPr lang="bg-BG"/>
              <a:t>The main objective of Ethereum</a:t>
            </a:r>
            <a:endParaRPr/>
          </a:p>
        </p:txBody>
      </p:sp>
      <p:pic>
        <p:nvPicPr>
          <p:cNvPr id="392" name="Google Shape;39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3929" y="1628787"/>
            <a:ext cx="4305300" cy="360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51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bg-BG"/>
              <a:t>The DAO attack</a:t>
            </a:r>
            <a:endParaRPr/>
          </a:p>
        </p:txBody>
      </p:sp>
      <p:sp>
        <p:nvSpPr>
          <p:cNvPr id="399" name="Google Shape;399;p51"/>
          <p:cNvSpPr txBox="1"/>
          <p:nvPr>
            <p:ph idx="1" type="body"/>
          </p:nvPr>
        </p:nvSpPr>
        <p:spPr>
          <a:xfrm>
            <a:off x="1218878" y="1701800"/>
            <a:ext cx="6255000" cy="44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June 17, 2016</a:t>
            </a:r>
            <a:endParaRPr/>
          </a:p>
          <a:p>
            <a:pPr indent="-406400" lvl="0" marL="457200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Vulnerability in the DAO</a:t>
            </a:r>
            <a:endParaRPr/>
          </a:p>
          <a:p>
            <a:pPr indent="-406400" lvl="0" marL="457200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Hacker drained $53M</a:t>
            </a:r>
            <a:endParaRPr/>
          </a:p>
          <a:p>
            <a:pPr indent="-406400" lvl="0" marL="457200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Resulted in Hard fork</a:t>
            </a:r>
            <a:endParaRPr/>
          </a:p>
          <a:p>
            <a:pPr indent="-350519" lvl="1" marL="914400" rtl="0">
              <a:spcBef>
                <a:spcPts val="0"/>
              </a:spcBef>
              <a:spcAft>
                <a:spcPts val="0"/>
              </a:spcAft>
              <a:buSzPts val="1920"/>
              <a:buChar char="•"/>
            </a:pPr>
            <a:r>
              <a:rPr lang="bg-BG"/>
              <a:t>Split into Ethereum and Ethereum classic</a:t>
            </a:r>
            <a:endParaRPr/>
          </a:p>
        </p:txBody>
      </p:sp>
      <p:pic>
        <p:nvPicPr>
          <p:cNvPr id="400" name="Google Shape;40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1953" y="2000262"/>
            <a:ext cx="2600325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2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bg-BG"/>
              <a:t>Sep 19, 2016 DOS attack</a:t>
            </a:r>
            <a:endParaRPr/>
          </a:p>
        </p:txBody>
      </p:sp>
      <p:sp>
        <p:nvSpPr>
          <p:cNvPr id="407" name="Google Shape;407;p52"/>
          <p:cNvSpPr txBox="1"/>
          <p:nvPr>
            <p:ph idx="1" type="body"/>
          </p:nvPr>
        </p:nvSpPr>
        <p:spPr>
          <a:xfrm>
            <a:off x="1218880" y="1701800"/>
            <a:ext cx="4429800" cy="44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Vulnerability in GETH</a:t>
            </a:r>
            <a:endParaRPr/>
          </a:p>
          <a:p>
            <a:pPr indent="-406400" lvl="0" marL="457200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Caused a global crash</a:t>
            </a:r>
            <a:endParaRPr/>
          </a:p>
          <a:p>
            <a:pPr indent="-406400" lvl="0" marL="45720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During devcon2</a:t>
            </a:r>
            <a:endParaRPr/>
          </a:p>
        </p:txBody>
      </p:sp>
      <p:pic>
        <p:nvPicPr>
          <p:cNvPr id="408" name="Google Shape;408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3530" y="1854000"/>
            <a:ext cx="6235346" cy="3150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3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bg-BG"/>
              <a:t>Parity Multi-sig wallet hack</a:t>
            </a:r>
            <a:endParaRPr/>
          </a:p>
        </p:txBody>
      </p:sp>
      <p:sp>
        <p:nvSpPr>
          <p:cNvPr id="415" name="Google Shape;415;p53"/>
          <p:cNvSpPr txBox="1"/>
          <p:nvPr>
            <p:ph idx="1" type="body"/>
          </p:nvPr>
        </p:nvSpPr>
        <p:spPr>
          <a:xfrm>
            <a:off x="3151475" y="1822000"/>
            <a:ext cx="6495300" cy="23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Jul 19, 2017</a:t>
            </a:r>
            <a:endParaRPr/>
          </a:p>
          <a:p>
            <a:pPr indent="-406400" lvl="0" marL="457200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Vulnerability in Parity’s Multi-sig wallet</a:t>
            </a:r>
            <a:endParaRPr/>
          </a:p>
          <a:p>
            <a:pPr indent="-406400" lvl="0" marL="457200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150,000 ETH Stolen (~$30M at the time)</a:t>
            </a:r>
            <a:endParaRPr/>
          </a:p>
          <a:p>
            <a:pPr indent="-350519" lvl="1" marL="914400" rtl="0">
              <a:spcBef>
                <a:spcPts val="0"/>
              </a:spcBef>
              <a:spcAft>
                <a:spcPts val="0"/>
              </a:spcAft>
              <a:buSzPts val="1920"/>
              <a:buChar char="•"/>
            </a:pPr>
            <a:r>
              <a:rPr lang="bg-BG"/>
              <a:t>Never returned</a:t>
            </a:r>
            <a:endParaRPr/>
          </a:p>
          <a:p>
            <a:pPr indent="-406400" lvl="0" marL="45720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Aeternity suffered major loss</a:t>
            </a:r>
            <a:endParaRPr/>
          </a:p>
        </p:txBody>
      </p:sp>
      <p:pic>
        <p:nvPicPr>
          <p:cNvPr id="416" name="Google Shape;416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4388" y="4211500"/>
            <a:ext cx="7029450" cy="219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163" y="525825"/>
            <a:ext cx="11820499" cy="580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4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bg-BG"/>
              <a:t>Upcoming Casper Update</a:t>
            </a:r>
            <a:endParaRPr/>
          </a:p>
        </p:txBody>
      </p:sp>
      <p:sp>
        <p:nvSpPr>
          <p:cNvPr id="423" name="Google Shape;423;p54"/>
          <p:cNvSpPr txBox="1"/>
          <p:nvPr>
            <p:ph idx="1" type="body"/>
          </p:nvPr>
        </p:nvSpPr>
        <p:spPr>
          <a:xfrm>
            <a:off x="1218875" y="1701800"/>
            <a:ext cx="3806400" cy="44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Future fork</a:t>
            </a:r>
            <a:endParaRPr/>
          </a:p>
          <a:p>
            <a:pPr indent="-406400" lvl="0" marL="457200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PoS consensus</a:t>
            </a:r>
            <a:endParaRPr/>
          </a:p>
          <a:p>
            <a:pPr indent="-406400" lvl="0" marL="457200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Sometime 2017? 2018? 2019?</a:t>
            </a:r>
            <a:endParaRPr/>
          </a:p>
          <a:p>
            <a:pPr indent="-406400" lvl="0" marL="45720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GPU Mining obsolete</a:t>
            </a:r>
            <a:endParaRPr/>
          </a:p>
        </p:txBody>
      </p:sp>
      <p:pic>
        <p:nvPicPr>
          <p:cNvPr id="424" name="Google Shape;42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5180" y="1756212"/>
            <a:ext cx="6483145" cy="4007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5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bg-BG"/>
              <a:t>Ethereum network statistics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0" name="Google Shape;430;p55"/>
          <p:cNvSpPr txBox="1"/>
          <p:nvPr>
            <p:ph idx="1" type="body"/>
          </p:nvPr>
        </p:nvSpPr>
        <p:spPr>
          <a:xfrm>
            <a:off x="1187629" y="3068960"/>
            <a:ext cx="38988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lang="bg-BG" u="sng"/>
              <a:t>ethstats.net</a:t>
            </a:r>
            <a:endParaRPr b="0" i="0" sz="2800" u="sng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31" name="Google Shape;43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7800" y="1974885"/>
            <a:ext cx="7372233" cy="29082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6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b="0" i="0" lang="bg-BG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State of the Dapps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p56"/>
          <p:cNvSpPr txBox="1"/>
          <p:nvPr>
            <p:ph idx="1" type="body"/>
          </p:nvPr>
        </p:nvSpPr>
        <p:spPr>
          <a:xfrm>
            <a:off x="1187629" y="3068960"/>
            <a:ext cx="3898671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0" i="0" lang="bg-BG" sz="2800" u="sng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dapps.ethercasts.com</a:t>
            </a:r>
            <a:endParaRPr b="0" i="0" sz="2800" u="sng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38" name="Google Shape;438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41783" y="1498600"/>
            <a:ext cx="6819361" cy="46879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7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bg-BG"/>
              <a:t>Etherscan.io</a:t>
            </a:r>
            <a:endParaRPr/>
          </a:p>
        </p:txBody>
      </p:sp>
      <p:pic>
        <p:nvPicPr>
          <p:cNvPr id="445" name="Google Shape;445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5450" y="1686437"/>
            <a:ext cx="8697921" cy="50545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8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bg-BG"/>
              <a:t>Homework (</a:t>
            </a:r>
            <a:r>
              <a:rPr lang="bg-BG"/>
              <a:t>1/2</a:t>
            </a:r>
            <a:r>
              <a:rPr lang="bg-BG"/>
              <a:t>)</a:t>
            </a:r>
            <a:endParaRPr/>
          </a:p>
        </p:txBody>
      </p:sp>
      <p:sp>
        <p:nvSpPr>
          <p:cNvPr id="452" name="Google Shape;452;p58"/>
          <p:cNvSpPr txBox="1"/>
          <p:nvPr>
            <p:ph idx="1" type="body"/>
          </p:nvPr>
        </p:nvSpPr>
        <p:spPr>
          <a:xfrm>
            <a:off x="1218883" y="1701797"/>
            <a:ext cx="10360500" cy="44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Create a contract, that:</a:t>
            </a:r>
            <a:endParaRPr/>
          </a:p>
          <a:p>
            <a:pPr indent="-350519" lvl="1" marL="914400" rtl="0">
              <a:spcBef>
                <a:spcPts val="0"/>
              </a:spcBef>
              <a:spcAft>
                <a:spcPts val="0"/>
              </a:spcAft>
              <a:buSzPts val="1920"/>
              <a:buChar char="•"/>
            </a:pPr>
            <a:r>
              <a:rPr lang="bg-BG"/>
              <a:t>Holds a counter state variable (uint)</a:t>
            </a:r>
            <a:endParaRPr/>
          </a:p>
          <a:p>
            <a:pPr indent="-350519" lvl="1" marL="914400" rtl="0">
              <a:spcBef>
                <a:spcPts val="0"/>
              </a:spcBef>
              <a:spcAft>
                <a:spcPts val="0"/>
              </a:spcAft>
              <a:buSzPts val="1920"/>
              <a:buChar char="•"/>
            </a:pPr>
            <a:r>
              <a:rPr lang="bg-BG"/>
              <a:t>Has a function that will increment this counter by 1 only if called by the contract owner.  If not, it should raise an exception.</a:t>
            </a:r>
            <a:endParaRPr/>
          </a:p>
          <a:p>
            <a:pPr indent="-350519" lvl="1" marL="914400" rtl="0">
              <a:spcBef>
                <a:spcPts val="0"/>
              </a:spcBef>
              <a:spcAft>
                <a:spcPts val="0"/>
              </a:spcAft>
              <a:buSzPts val="1920"/>
              <a:buChar char="•"/>
            </a:pPr>
            <a:r>
              <a:rPr lang="bg-BG"/>
              <a:t>Has a getter for the counter</a:t>
            </a:r>
            <a:endParaRPr/>
          </a:p>
          <a:p>
            <a:pPr indent="-350519" lvl="1" marL="914400">
              <a:spcBef>
                <a:spcPts val="0"/>
              </a:spcBef>
              <a:spcAft>
                <a:spcPts val="0"/>
              </a:spcAft>
              <a:buSzPts val="1920"/>
              <a:buChar char="•"/>
            </a:pPr>
            <a:r>
              <a:rPr lang="bg-BG"/>
              <a:t>Has overflow protection (don’t hardcode anything related to the type please)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59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bg-BG"/>
              <a:t>Homework (2/2)</a:t>
            </a:r>
            <a:endParaRPr/>
          </a:p>
        </p:txBody>
      </p:sp>
      <p:sp>
        <p:nvSpPr>
          <p:cNvPr id="459" name="Google Shape;459;p59"/>
          <p:cNvSpPr txBox="1"/>
          <p:nvPr>
            <p:ph idx="1" type="body"/>
          </p:nvPr>
        </p:nvSpPr>
        <p:spPr>
          <a:xfrm>
            <a:off x="1218883" y="1448472"/>
            <a:ext cx="10360500" cy="44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Create a DDNS contract (Decentralized Domain Name System), that:</a:t>
            </a:r>
            <a:endParaRPr/>
          </a:p>
          <a:p>
            <a:pPr indent="-350519" lvl="1" marL="914400" rtl="0">
              <a:spcBef>
                <a:spcPts val="0"/>
              </a:spcBef>
              <a:spcAft>
                <a:spcPts val="0"/>
              </a:spcAft>
              <a:buSzPts val="1920"/>
              <a:buChar char="•"/>
            </a:pPr>
            <a:r>
              <a:rPr lang="bg-BG"/>
              <a:t>Has a method to buy a domain name (string type). The price is 1 ETH. A domain cannot be bought if it is already owned by someone</a:t>
            </a:r>
            <a:endParaRPr/>
          </a:p>
          <a:p>
            <a: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bg-BG"/>
              <a:t>Look up how to send &amp; accept ETH payments using smart contracts (or ask me if you’re stuck)</a:t>
            </a:r>
            <a:endParaRPr/>
          </a:p>
          <a:p>
            <a:pPr indent="-350519" lvl="1" marL="914400" rtl="0">
              <a:spcBef>
                <a:spcPts val="0"/>
              </a:spcBef>
              <a:spcAft>
                <a:spcPts val="0"/>
              </a:spcAft>
              <a:buSzPts val="1920"/>
              <a:buChar char="•"/>
            </a:pPr>
            <a:r>
              <a:rPr lang="bg-BG"/>
              <a:t>Has a method to change/set the IP of a domain to a given value. Can only be called by the domain owner. For testing purposes, you can use regular integers instead of IP addresses.</a:t>
            </a:r>
            <a:endParaRPr/>
          </a:p>
          <a:p>
            <a:pPr indent="-350519" lvl="1" marL="914400" rtl="0">
              <a:spcBef>
                <a:spcPts val="0"/>
              </a:spcBef>
              <a:spcAft>
                <a:spcPts val="0"/>
              </a:spcAft>
              <a:buSzPts val="1920"/>
              <a:buChar char="•"/>
            </a:pPr>
            <a:r>
              <a:rPr lang="bg-BG"/>
              <a:t>Has a method to get the IP of a given domain.</a:t>
            </a:r>
            <a:endParaRPr/>
          </a:p>
          <a:p>
            <a:pPr indent="-350519" lvl="1" marL="914400" rtl="0">
              <a:spcBef>
                <a:spcPts val="0"/>
              </a:spcBef>
              <a:spcAft>
                <a:spcPts val="0"/>
              </a:spcAft>
              <a:buSzPts val="1920"/>
              <a:buChar char="•"/>
            </a:pPr>
            <a:r>
              <a:rPr lang="bg-BG"/>
              <a:t>Has a method that allows the contract owner to withdraw money collected in the contract’s balance  from domain purchases</a:t>
            </a:r>
            <a:endParaRPr/>
          </a:p>
          <a:p>
            <a:pPr indent="-350519" lvl="1" marL="914400" rtl="0">
              <a:spcBef>
                <a:spcPts val="0"/>
              </a:spcBef>
              <a:spcAft>
                <a:spcPts val="0"/>
              </a:spcAft>
              <a:buSzPts val="1920"/>
              <a:buChar char="•"/>
            </a:pPr>
            <a:r>
              <a:rPr lang="bg-BG"/>
              <a:t>For simplicity, domains cannot expire once they have been purchased.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60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bg-BG"/>
              <a:t>Homework (2/2) 2.0</a:t>
            </a:r>
            <a:endParaRPr/>
          </a:p>
        </p:txBody>
      </p:sp>
      <p:sp>
        <p:nvSpPr>
          <p:cNvPr id="466" name="Google Shape;466;p60"/>
          <p:cNvSpPr txBox="1"/>
          <p:nvPr>
            <p:ph idx="1" type="body"/>
          </p:nvPr>
        </p:nvSpPr>
        <p:spPr>
          <a:xfrm>
            <a:off x="1218883" y="1701797"/>
            <a:ext cx="10360500" cy="44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…</a:t>
            </a:r>
            <a:endParaRPr/>
          </a:p>
          <a:p>
            <a:pPr indent="-350519" lvl="1" marL="914400" rtl="0">
              <a:spcBef>
                <a:spcPts val="0"/>
              </a:spcBef>
              <a:spcAft>
                <a:spcPts val="0"/>
              </a:spcAft>
              <a:buSzPts val="1920"/>
              <a:buChar char="•"/>
            </a:pPr>
            <a:r>
              <a:rPr lang="bg-BG"/>
              <a:t>BONUS: If you create and use your own cryptocurrency token for buying domains instead of ETH</a:t>
            </a:r>
            <a:endParaRPr/>
          </a:p>
          <a:p>
            <a:pPr indent="-350519" lvl="1" marL="914400" rtl="0">
              <a:spcBef>
                <a:spcPts val="0"/>
              </a:spcBef>
              <a:spcAft>
                <a:spcPts val="0"/>
              </a:spcAft>
              <a:buSzPts val="1920"/>
              <a:buChar char="•"/>
            </a:pPr>
            <a:r>
              <a:rPr lang="bg-BG"/>
              <a:t>BONUS: Write JS unit tests using the Truffle framework</a:t>
            </a:r>
            <a:endParaRPr/>
          </a:p>
          <a:p>
            <a:pPr indent="-406400" lvl="0" marL="45720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An example template of the DDNS contract can be found here: </a:t>
            </a:r>
            <a:r>
              <a:rPr lang="bg-BG" u="sng">
                <a:solidFill>
                  <a:schemeClr val="hlink"/>
                </a:solidFill>
                <a:hlinkClick r:id="rId3"/>
              </a:rPr>
              <a:t>http://termbin.com/oefb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61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bg-BG"/>
              <a:t>Deadline</a:t>
            </a:r>
            <a:endParaRPr/>
          </a:p>
        </p:txBody>
      </p:sp>
      <p:sp>
        <p:nvSpPr>
          <p:cNvPr id="473" name="Google Shape;473;p61"/>
          <p:cNvSpPr txBox="1"/>
          <p:nvPr>
            <p:ph idx="1" type="body"/>
          </p:nvPr>
        </p:nvSpPr>
        <p:spPr>
          <a:xfrm>
            <a:off x="1218883" y="1701797"/>
            <a:ext cx="10360500" cy="44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You can email me your solutions (a git repository would be nice) at </a:t>
            </a:r>
            <a:r>
              <a:rPr lang="bg-BG" u="sng">
                <a:solidFill>
                  <a:schemeClr val="hlink"/>
                </a:solidFill>
                <a:hlinkClick r:id="rId3"/>
              </a:rPr>
              <a:t>git@zvezd.in</a:t>
            </a:r>
            <a:r>
              <a:rPr lang="bg-BG"/>
              <a:t> </a:t>
            </a:r>
            <a:r>
              <a:rPr b="1" lang="bg-BG" u="sng"/>
              <a:t>until 23:59:59 at 7.09</a:t>
            </a:r>
            <a:r>
              <a:rPr lang="bg-BG"/>
              <a:t> (or later for -20% of max points)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62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bg-BG"/>
              <a:t>Helpful links</a:t>
            </a:r>
            <a:endParaRPr/>
          </a:p>
        </p:txBody>
      </p:sp>
      <p:sp>
        <p:nvSpPr>
          <p:cNvPr id="480" name="Google Shape;480;p62"/>
          <p:cNvSpPr txBox="1"/>
          <p:nvPr>
            <p:ph idx="1" type="body"/>
          </p:nvPr>
        </p:nvSpPr>
        <p:spPr>
          <a:xfrm>
            <a:off x="1218883" y="1701797"/>
            <a:ext cx="10360500" cy="44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bg-BG"/>
              <a:t>Solidity documentation (Your bible): </a:t>
            </a:r>
            <a:r>
              <a:rPr lang="bg-BG" u="sng">
                <a:solidFill>
                  <a:schemeClr val="hlink"/>
                </a:solidFill>
                <a:hlinkClick r:id="rId3"/>
              </a:rPr>
              <a:t>https://solidity.readthedocs.io</a:t>
            </a:r>
            <a:endParaRPr/>
          </a:p>
          <a:p>
            <a:pPr indent="-406400" lvl="0" marL="45720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bg-BG" u="sng">
                <a:solidFill>
                  <a:schemeClr val="hlink"/>
                </a:solidFill>
                <a:hlinkClick r:id="rId4"/>
              </a:rPr>
              <a:t>https://ethereum.stackexchange.com/</a:t>
            </a:r>
            <a:r>
              <a:rPr lang="bg-BG"/>
              <a:t> :)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63"/>
          <p:cNvSpPr txBox="1"/>
          <p:nvPr>
            <p:ph idx="1" type="body"/>
          </p:nvPr>
        </p:nvSpPr>
        <p:spPr>
          <a:xfrm>
            <a:off x="1218883" y="1701797"/>
            <a:ext cx="10360500" cy="44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0" i="0" lang="bg-BG" sz="2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zvezdin@obecto.com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6" name="Google Shape;486;p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98268" y="2432175"/>
            <a:ext cx="3001517" cy="30015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8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bg-BG"/>
              <a:t>Plan for today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28"/>
          <p:cNvSpPr txBox="1"/>
          <p:nvPr>
            <p:ph idx="1" type="body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-514350" lvl="0" marL="51435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90"/>
              <a:buFont typeface="Calibri"/>
              <a:buAutoNum type="arabicPeriod"/>
            </a:pPr>
            <a:r>
              <a:rPr lang="bg-BG" sz="2590"/>
              <a:t>Introduction to Ethereum</a:t>
            </a:r>
            <a:endParaRPr/>
          </a:p>
          <a:p>
            <a:pPr indent="-514350" lvl="0" marL="514350" marR="0" rtl="0" algn="l">
              <a:lnSpc>
                <a:spcPct val="7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590"/>
              <a:buFont typeface="Calibri"/>
              <a:buAutoNum type="arabicPeriod"/>
            </a:pPr>
            <a:r>
              <a:rPr lang="bg-BG" sz="2590"/>
              <a:t>Ethereum decentralized applications</a:t>
            </a:r>
            <a:endParaRPr b="0" i="0" sz="259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26996" lvl="1" marL="819096" marR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776"/>
              <a:buFont typeface="Arial"/>
              <a:buChar char="•"/>
            </a:pPr>
            <a:r>
              <a:rPr lang="bg-BG" sz="2220"/>
              <a:t>Functionality, interface, key moments, pros/cons</a:t>
            </a:r>
            <a:endParaRPr sz="2220"/>
          </a:p>
          <a:p>
            <a:pPr indent="-477519" lvl="0" marL="514350" marR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220"/>
              <a:buFont typeface="Calibri"/>
              <a:buAutoNum type="arabicPeriod"/>
            </a:pPr>
            <a:r>
              <a:rPr lang="bg-BG" sz="2220"/>
              <a:t>Practical part</a:t>
            </a:r>
            <a:endParaRPr sz="2220"/>
          </a:p>
          <a:p>
            <a:pPr indent="-546046" lvl="1" marL="819096" marR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220"/>
              <a:buFont typeface="Arial"/>
              <a:buChar char="•"/>
            </a:pPr>
            <a:r>
              <a:rPr lang="bg-BG" sz="2220"/>
              <a:t>Hello world, Voting, ERC20 token</a:t>
            </a:r>
            <a:endParaRPr sz="2220"/>
          </a:p>
          <a:p>
            <a:pPr indent="-477519" lvl="0" marL="514350" marR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220"/>
              <a:buFont typeface="Calibri"/>
              <a:buAutoNum type="arabicPeriod"/>
            </a:pPr>
            <a:r>
              <a:rPr lang="bg-BG" sz="2220"/>
              <a:t>Dangers of decentralized applications</a:t>
            </a:r>
            <a:endParaRPr sz="2220"/>
          </a:p>
          <a:p>
            <a:pPr indent="-477519" lvl="0" marL="514350" marR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220"/>
              <a:buFont typeface="Calibri"/>
              <a:buAutoNum type="arabicPeriod"/>
            </a:pPr>
            <a:r>
              <a:rPr lang="bg-BG" sz="2220"/>
              <a:t>Historical events in Ethereum</a:t>
            </a:r>
            <a:endParaRPr sz="2220"/>
          </a:p>
          <a:p>
            <a:pPr indent="-546046" lvl="1" marL="819096" marR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220"/>
              <a:buFont typeface="Arial"/>
              <a:buChar char="•"/>
            </a:pPr>
            <a:r>
              <a:rPr lang="bg-BG" sz="2220"/>
              <a:t>Forks, DAO / Parity hack</a:t>
            </a:r>
            <a:endParaRPr sz="2220"/>
          </a:p>
          <a:p>
            <a:pPr indent="-514350" lvl="0" marL="514350" marR="0" rtl="0" algn="l">
              <a:lnSpc>
                <a:spcPct val="7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590"/>
              <a:buFont typeface="Calibri"/>
              <a:buAutoNum type="arabicPeriod"/>
            </a:pPr>
            <a:r>
              <a:rPr lang="bg-BG" sz="2590"/>
              <a:t>Useful websites</a:t>
            </a:r>
            <a:endParaRPr sz="259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9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r>
              <a:rPr lang="bg-BG"/>
              <a:t>The centralization problem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29"/>
          <p:cNvSpPr/>
          <p:nvPr/>
        </p:nvSpPr>
        <p:spPr>
          <a:xfrm>
            <a:off x="1341884" y="2852936"/>
            <a:ext cx="1224000" cy="1224000"/>
          </a:xfrm>
          <a:prstGeom prst="ellipse">
            <a:avLst/>
          </a:prstGeom>
          <a:solidFill>
            <a:schemeClr val="accent1"/>
          </a:solidFill>
          <a:ln cap="flat" cmpd="sng" w="25400">
            <a:solidFill>
              <a:srgbClr val="006F6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Pesho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29"/>
          <p:cNvSpPr/>
          <p:nvPr/>
        </p:nvSpPr>
        <p:spPr>
          <a:xfrm>
            <a:off x="5481829" y="2816932"/>
            <a:ext cx="1296000" cy="1296000"/>
          </a:xfrm>
          <a:prstGeom prst="rect">
            <a:avLst/>
          </a:prstGeom>
          <a:solidFill>
            <a:schemeClr val="accent1"/>
          </a:solidFill>
          <a:ln cap="flat" cmpd="sng" w="25400">
            <a:solidFill>
              <a:srgbClr val="006F6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Bank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9"/>
          <p:cNvSpPr/>
          <p:nvPr/>
        </p:nvSpPr>
        <p:spPr>
          <a:xfrm>
            <a:off x="9838828" y="2852936"/>
            <a:ext cx="1224000" cy="1224000"/>
          </a:xfrm>
          <a:prstGeom prst="ellipse">
            <a:avLst/>
          </a:prstGeom>
          <a:solidFill>
            <a:schemeClr val="accent1"/>
          </a:solidFill>
          <a:ln cap="flat" cmpd="sng" w="25400">
            <a:solidFill>
              <a:srgbClr val="006F6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Gosho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9"/>
          <p:cNvSpPr/>
          <p:nvPr/>
        </p:nvSpPr>
        <p:spPr>
          <a:xfrm>
            <a:off x="2835278" y="3104964"/>
            <a:ext cx="2232300" cy="72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25400">
            <a:solidFill>
              <a:srgbClr val="006F6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$</a:t>
            </a:r>
            <a:r>
              <a:rPr b="0" i="0" lang="bg-BG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29"/>
          <p:cNvSpPr/>
          <p:nvPr/>
        </p:nvSpPr>
        <p:spPr>
          <a:xfrm>
            <a:off x="7192276" y="3104964"/>
            <a:ext cx="2232300" cy="72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25400">
            <a:solidFill>
              <a:srgbClr val="006F6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$</a:t>
            </a:r>
            <a:r>
              <a:rPr b="0" i="0" lang="bg-BG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4,50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0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r>
              <a:rPr lang="bg-BG"/>
              <a:t>Cryptocurrencies - lack of </a:t>
            </a:r>
            <a:r>
              <a:rPr lang="bg-BG"/>
              <a:t>intermediary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30"/>
          <p:cNvSpPr/>
          <p:nvPr/>
        </p:nvSpPr>
        <p:spPr>
          <a:xfrm>
            <a:off x="3358108" y="2852936"/>
            <a:ext cx="1224000" cy="1224000"/>
          </a:xfrm>
          <a:prstGeom prst="ellipse">
            <a:avLst/>
          </a:prstGeom>
          <a:solidFill>
            <a:schemeClr val="accent1"/>
          </a:solidFill>
          <a:ln cap="flat" cmpd="sng" w="25400">
            <a:solidFill>
              <a:srgbClr val="006F6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Pesho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30"/>
          <p:cNvSpPr/>
          <p:nvPr/>
        </p:nvSpPr>
        <p:spPr>
          <a:xfrm>
            <a:off x="7534572" y="2852936"/>
            <a:ext cx="1224000" cy="1224000"/>
          </a:xfrm>
          <a:prstGeom prst="ellipse">
            <a:avLst/>
          </a:prstGeom>
          <a:solidFill>
            <a:schemeClr val="accent1"/>
          </a:solidFill>
          <a:ln cap="flat" cmpd="sng" w="25400">
            <a:solidFill>
              <a:srgbClr val="006F6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Gosho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30"/>
          <p:cNvSpPr/>
          <p:nvPr/>
        </p:nvSpPr>
        <p:spPr>
          <a:xfrm>
            <a:off x="4942284" y="3104964"/>
            <a:ext cx="2232300" cy="72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25400">
            <a:solidFill>
              <a:srgbClr val="006F6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bg-BG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 </a:t>
            </a:r>
            <a:r>
              <a:rPr lang="bg-BG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ETH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1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bg-BG"/>
              <a:t>Centralized applications</a:t>
            </a:r>
            <a:endParaRPr/>
          </a:p>
        </p:txBody>
      </p:sp>
      <p:sp>
        <p:nvSpPr>
          <p:cNvPr id="242" name="Google Shape;242;p31"/>
          <p:cNvSpPr txBox="1"/>
          <p:nvPr>
            <p:ph idx="1" type="body"/>
          </p:nvPr>
        </p:nvSpPr>
        <p:spPr>
          <a:xfrm>
            <a:off x="1218883" y="1701797"/>
            <a:ext cx="10360500" cy="44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3" name="Google Shape;24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5925" y="1601513"/>
            <a:ext cx="6076950" cy="456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2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b="0" i="0" lang="bg-BG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Въведение в Ehereum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 result for Ethereum" id="250" name="Google Shape;25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82797" cy="7582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3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bg-BG"/>
              <a:t>Ethereum</a:t>
            </a:r>
            <a:endParaRPr/>
          </a:p>
        </p:txBody>
      </p:sp>
      <p:pic>
        <p:nvPicPr>
          <p:cNvPr id="257" name="Google Shape;25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551912"/>
            <a:ext cx="11884025" cy="17541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ch 16x9">
  <a:themeElements>
    <a:clrScheme name="Tech_16x9">
      <a:dk1>
        <a:srgbClr val="000000"/>
      </a:dk1>
      <a:lt1>
        <a:srgbClr val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ch 16x9">
  <a:themeElements>
    <a:clrScheme name="Tech_16x9">
      <a:dk1>
        <a:srgbClr val="000000"/>
      </a:dk1>
      <a:lt1>
        <a:srgbClr val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Tech_16x9">
      <a:dk1>
        <a:srgbClr val="000000"/>
      </a:dk1>
      <a:lt1>
        <a:srgbClr val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